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3729" r:id="rId2"/>
    <p:sldId id="3598" r:id="rId3"/>
    <p:sldId id="3565" r:id="rId4"/>
    <p:sldId id="2158" r:id="rId5"/>
    <p:sldId id="3937" r:id="rId6"/>
    <p:sldId id="3938" r:id="rId7"/>
    <p:sldId id="3940" r:id="rId8"/>
    <p:sldId id="3941" r:id="rId9"/>
    <p:sldId id="1245" r:id="rId10"/>
    <p:sldId id="1246" r:id="rId11"/>
    <p:sldId id="642" r:id="rId12"/>
    <p:sldId id="2154" r:id="rId13"/>
    <p:sldId id="2157" r:id="rId14"/>
    <p:sldId id="604" r:id="rId15"/>
    <p:sldId id="1786" r:id="rId16"/>
    <p:sldId id="3566" r:id="rId17"/>
    <p:sldId id="3567" r:id="rId18"/>
    <p:sldId id="3898" r:id="rId19"/>
    <p:sldId id="2119" r:id="rId20"/>
    <p:sldId id="2121" r:id="rId21"/>
    <p:sldId id="2101" r:id="rId22"/>
    <p:sldId id="3899" r:id="rId23"/>
    <p:sldId id="2128" r:id="rId24"/>
    <p:sldId id="1158" r:id="rId25"/>
    <p:sldId id="1198" r:id="rId26"/>
    <p:sldId id="3552" r:id="rId27"/>
    <p:sldId id="3553" r:id="rId28"/>
    <p:sldId id="1199" r:id="rId29"/>
    <p:sldId id="1200" r:id="rId30"/>
    <p:sldId id="3876" r:id="rId31"/>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E4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01" d="100"/>
          <a:sy n="101" d="100"/>
        </p:scale>
        <p:origin x="120" y="258"/>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2/9/2022</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2/9/2022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Stacks (16)</a:t>
            </a:r>
            <a:endParaRPr lang="en-US" dirty="0"/>
          </a:p>
        </p:txBody>
      </p:sp>
      <p:sp>
        <p:nvSpPr>
          <p:cNvPr id="6" name="Slide Number Placeholder 22"/>
          <p:cNvSpPr>
            <a:spLocks noGrp="1"/>
          </p:cNvSpPr>
          <p:nvPr>
            <p:ph type="sldNum" sz="quarter" idx="12"/>
          </p:nvPr>
        </p:nvSpPr>
        <p:spPr>
          <a:xfrm>
            <a:off x="0" y="919577"/>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Stacks (16)</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Stacks (16)</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Stacks (16)</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25158"/>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Stacks (16)</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hyperlink" Target="https://students.cs.byu.edu/~cs235ta/labs/L04-Iterator/lab04_in_02.txt" TargetMode="External"/><Relationship Id="rId7" Type="http://schemas.openxmlformats.org/officeDocument/2006/relationships/image" Target="../media/image8.wmf"/><Relationship Id="rId2" Type="http://schemas.openxmlformats.org/officeDocument/2006/relationships/hyperlink" Target="https://students.cs.byu.edu/~cs235ta/labs/L04-Iterator/lab04_in_01.txt" TargetMode="External"/><Relationship Id="rId1" Type="http://schemas.openxmlformats.org/officeDocument/2006/relationships/slideLayout" Target="../slideLayouts/slideLayout1.xml"/><Relationship Id="rId6" Type="http://schemas.openxmlformats.org/officeDocument/2006/relationships/hyperlink" Target="https://students.cs.byu.edu/~cs235ta/labs/L04-Iterator/lab04_in_05.txt" TargetMode="External"/><Relationship Id="rId5" Type="http://schemas.openxmlformats.org/officeDocument/2006/relationships/hyperlink" Target="https://students.cs.byu.edu/~cs235ta/labs/L04-Iterator/lab04_in_04.txt" TargetMode="External"/><Relationship Id="rId4" Type="http://schemas.openxmlformats.org/officeDocument/2006/relationships/hyperlink" Target="https://students.cs.byu.edu/~cs235ta/labs/L04-Iterator/lab04_in_03.tx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196FDB-3CC6-42EF-BC8D-1EBAD307372B}"/>
              </a:ext>
            </a:extLst>
          </p:cNvPr>
          <p:cNvGrpSpPr/>
          <p:nvPr/>
        </p:nvGrpSpPr>
        <p:grpSpPr>
          <a:xfrm>
            <a:off x="0" y="0"/>
            <a:ext cx="10972800" cy="6858000"/>
            <a:chOff x="0" y="0"/>
            <a:chExt cx="10972800" cy="6858000"/>
          </a:xfrm>
        </p:grpSpPr>
        <p:grpSp>
          <p:nvGrpSpPr>
            <p:cNvPr id="3" name="Group 2">
              <a:extLst>
                <a:ext uri="{FF2B5EF4-FFF2-40B4-BE49-F238E27FC236}">
                  <a16:creationId xmlns:a16="http://schemas.microsoft.com/office/drawing/2014/main" id="{9AE41AD2-F21E-48AF-BACD-482F84EAF44B}"/>
                </a:ext>
              </a:extLst>
            </p:cNvPr>
            <p:cNvGrpSpPr/>
            <p:nvPr/>
          </p:nvGrpSpPr>
          <p:grpSpPr>
            <a:xfrm>
              <a:off x="0" y="0"/>
              <a:ext cx="10972800" cy="6858000"/>
              <a:chOff x="0" y="0"/>
              <a:chExt cx="9160656" cy="685800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656" cy="6858000"/>
              </a:xfrm>
              <a:prstGeom prst="rect">
                <a:avLst/>
              </a:prstGeom>
            </p:spPr>
          </p:pic>
          <p:pic>
            <p:nvPicPr>
              <p:cNvPr id="6" name="Picture 5">
                <a:extLst>
                  <a:ext uri="{FF2B5EF4-FFF2-40B4-BE49-F238E27FC236}">
                    <a16:creationId xmlns:a16="http://schemas.microsoft.com/office/drawing/2014/main" id="{1FADBB5E-58B4-47C2-9131-A0E5349A05EB}"/>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540466">
                <a:off x="3443599" y="4781389"/>
                <a:ext cx="534372" cy="793805"/>
              </a:xfrm>
              <a:prstGeom prst="rect">
                <a:avLst/>
              </a:prstGeom>
            </p:spPr>
          </p:pic>
        </p:grpSp>
        <p:pic>
          <p:nvPicPr>
            <p:cNvPr id="4" name="Picture 3">
              <a:extLst>
                <a:ext uri="{FF2B5EF4-FFF2-40B4-BE49-F238E27FC236}">
                  <a16:creationId xmlns:a16="http://schemas.microsoft.com/office/drawing/2014/main" id="{360EFB37-F136-49CE-8728-0FE4FBE7D753}"/>
                </a:ext>
              </a:extLst>
            </p:cNvPr>
            <p:cNvPicPr>
              <a:picLocks noChangeAspect="1"/>
            </p:cNvPicPr>
            <p:nvPr/>
          </p:nvPicPr>
          <p:blipFill>
            <a:blip r:embed="rId3" cstate="print">
              <a:alphaModFix amt="50000"/>
              <a:extLst>
                <a:ext uri="{28A0092B-C50C-407E-A947-70E740481C1C}">
                  <a14:useLocalDpi xmlns:a14="http://schemas.microsoft.com/office/drawing/2010/main" val="0"/>
                </a:ext>
              </a:extLst>
            </a:blip>
            <a:stretch>
              <a:fillRect/>
            </a:stretch>
          </p:blipFill>
          <p:spPr>
            <a:xfrm rot="21369760">
              <a:off x="8664010" y="4991662"/>
              <a:ext cx="640080" cy="793805"/>
            </a:xfrm>
            <a:prstGeom prst="rect">
              <a:avLst/>
            </a:prstGeom>
          </p:spPr>
        </p:pic>
      </p:grpSp>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sp>
        <p:nvSpPr>
          <p:cNvPr id="10" name="TextBox 9">
            <a:extLst>
              <a:ext uri="{FF2B5EF4-FFF2-40B4-BE49-F238E27FC236}">
                <a16:creationId xmlns:a16="http://schemas.microsoft.com/office/drawing/2014/main" id="{E66A2D9B-9245-42A4-9D95-0649B9C0B01E}"/>
              </a:ext>
            </a:extLst>
          </p:cNvPr>
          <p:cNvSpPr txBox="1"/>
          <p:nvPr/>
        </p:nvSpPr>
        <p:spPr>
          <a:xfrm>
            <a:off x="276226" y="121639"/>
            <a:ext cx="4800599" cy="1631216"/>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235 Data Structures</a:t>
            </a:r>
          </a:p>
          <a:p>
            <a:pPr algn="ctr">
              <a:spcBef>
                <a:spcPts val="600"/>
              </a:spcBef>
            </a:pPr>
            <a:r>
              <a:rPr lang="en-US" sz="2200" b="1" dirty="0"/>
              <a:t>Sequential Containers 4.9-10 (16)</a:t>
            </a:r>
          </a:p>
          <a:p>
            <a:pPr algn="ctr"/>
            <a:r>
              <a:rPr lang="en-US" sz="2200" b="1" dirty="0"/>
              <a:t>Stacks, 5.1</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04 – Iterator</a:t>
            </a:r>
          </a:p>
        </p:txBody>
      </p:sp>
      <p:sp>
        <p:nvSpPr>
          <p:cNvPr id="3" name="Footer Placeholder 2"/>
          <p:cNvSpPr>
            <a:spLocks noGrp="1"/>
          </p:cNvSpPr>
          <p:nvPr>
            <p:ph type="ftr" sz="quarter" idx="11"/>
          </p:nvPr>
        </p:nvSpPr>
        <p:spPr/>
        <p:txBody>
          <a:bodyPr/>
          <a:lstStyle/>
          <a:p>
            <a:r>
              <a:rPr lang="en-US"/>
              <a:t>Stacks (16)</a:t>
            </a:r>
            <a:endParaRPr lang="en-US" dirty="0"/>
          </a:p>
        </p:txBody>
      </p:sp>
      <p:sp>
        <p:nvSpPr>
          <p:cNvPr id="4" name="Slide Number Placeholder 3"/>
          <p:cNvSpPr>
            <a:spLocks noGrp="1"/>
          </p:cNvSpPr>
          <p:nvPr>
            <p:ph type="sldNum" sz="quarter" idx="12"/>
          </p:nvPr>
        </p:nvSpPr>
        <p:spPr/>
        <p:txBody>
          <a:bodyPr/>
          <a:lstStyle/>
          <a:p>
            <a:fld id="{F59D9B86-AB8B-404F-8D86-C97B35C4C67E}" type="slidenum">
              <a:rPr lang="en-US"/>
              <a:pPr/>
              <a:t>10</a:t>
            </a:fld>
            <a:endParaRPr lang="en-US" dirty="0"/>
          </a:p>
        </p:txBody>
      </p:sp>
      <p:graphicFrame>
        <p:nvGraphicFramePr>
          <p:cNvPr id="33" name="Table 32"/>
          <p:cNvGraphicFramePr>
            <a:graphicFrameLocks noGrp="1"/>
          </p:cNvGraphicFramePr>
          <p:nvPr/>
        </p:nvGraphicFramePr>
        <p:xfrm>
          <a:off x="914399" y="1371600"/>
          <a:ext cx="9318171" cy="5069184"/>
        </p:xfrm>
        <a:graphic>
          <a:graphicData uri="http://schemas.openxmlformats.org/drawingml/2006/table">
            <a:tbl>
              <a:tblPr/>
              <a:tblGrid>
                <a:gridCol w="958164">
                  <a:extLst>
                    <a:ext uri="{9D8B030D-6E8A-4147-A177-3AD203B41FA5}">
                      <a16:colId xmlns:a16="http://schemas.microsoft.com/office/drawing/2014/main" val="20000"/>
                    </a:ext>
                  </a:extLst>
                </a:gridCol>
                <a:gridCol w="8360007">
                  <a:extLst>
                    <a:ext uri="{9D8B030D-6E8A-4147-A177-3AD203B41FA5}">
                      <a16:colId xmlns:a16="http://schemas.microsoft.com/office/drawing/2014/main" val="20001"/>
                    </a:ext>
                  </a:extLst>
                </a:gridCol>
              </a:tblGrid>
              <a:tr h="228601">
                <a:tc>
                  <a:txBody>
                    <a:bodyPr/>
                    <a:lstStyle/>
                    <a:p>
                      <a:pPr algn="ctr"/>
                      <a:r>
                        <a:rPr lang="en-US" sz="1600" b="1" dirty="0">
                          <a:solidFill>
                            <a:srgbClr val="FFFFFF"/>
                          </a:solidFill>
                          <a:effectLst/>
                        </a:rPr>
                        <a:t>Points</a:t>
                      </a:r>
                      <a:endParaRPr lang="en-US" sz="1600" dirty="0">
                        <a:solidFill>
                          <a:srgbClr val="FFFFFF"/>
                        </a:solidFill>
                        <a:effectLst/>
                      </a:endParaRPr>
                    </a:p>
                  </a:txBody>
                  <a:tcPr marL="15800" marR="15800" marT="15800" marB="15800"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solidFill>
                      <a:srgbClr val="00B050"/>
                    </a:solidFill>
                  </a:tcPr>
                </a:tc>
                <a:tc>
                  <a:txBody>
                    <a:bodyPr/>
                    <a:lstStyle/>
                    <a:p>
                      <a:pPr marL="182880" algn="l"/>
                      <a:r>
                        <a:rPr lang="en-US" sz="1600" b="1" dirty="0">
                          <a:solidFill>
                            <a:srgbClr val="FFFFFF"/>
                          </a:solidFill>
                          <a:effectLst/>
                        </a:rPr>
                        <a:t>Requirement</a:t>
                      </a:r>
                      <a:endParaRPr lang="en-US" sz="1600" dirty="0">
                        <a:solidFill>
                          <a:srgbClr val="FFFFFF"/>
                        </a:solidFill>
                        <a:effectLst/>
                      </a:endParaRPr>
                    </a:p>
                  </a:txBody>
                  <a:tcPr marL="15800" marR="15800" marT="15800" marB="15800"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64267">
                <a:tc>
                  <a:txBody>
                    <a:bodyPr/>
                    <a:lstStyle/>
                    <a:p>
                      <a:pPr algn="ctr" fontAlgn="t"/>
                      <a:r>
                        <a:rPr lang="en-US" sz="1400" dirty="0">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algn="l" fontAlgn="t"/>
                      <a:r>
                        <a:rPr kumimoji="0" lang="en-US" sz="1400" b="1" i="0" u="none" strike="noStrike" kern="1200" dirty="0">
                          <a:solidFill>
                            <a:schemeClr val="tx1"/>
                          </a:solidFill>
                          <a:effectLst/>
                          <a:latin typeface="+mn-lt"/>
                          <a:ea typeface="+mn-ea"/>
                          <a:cs typeface="+mn-cs"/>
                        </a:rPr>
                        <a:t>Iterate</a:t>
                      </a:r>
                      <a:r>
                        <a:rPr kumimoji="0" lang="en-US" sz="1400" b="0" i="0" u="none" strike="noStrike" kern="1200" dirty="0">
                          <a:solidFill>
                            <a:schemeClr val="tx1"/>
                          </a:solidFill>
                          <a:effectLst/>
                          <a:latin typeface="+mn-lt"/>
                          <a:ea typeface="+mn-ea"/>
                          <a:cs typeface="+mn-cs"/>
                        </a:rPr>
                        <a:t> command is correctly implemented. (</a:t>
                      </a:r>
                      <a:r>
                        <a:rPr kumimoji="0" lang="en-US" sz="1400" b="0" i="0" u="none" strike="noStrike" kern="1200" dirty="0">
                          <a:solidFill>
                            <a:schemeClr val="tx1"/>
                          </a:solidFill>
                          <a:effectLst/>
                          <a:latin typeface="+mn-lt"/>
                          <a:ea typeface="+mn-ea"/>
                          <a:cs typeface="+mn-cs"/>
                          <a:hlinkClick r:id="rId2"/>
                        </a:rPr>
                        <a:t>lab04_in_01.txt</a:t>
                      </a:r>
                      <a:r>
                        <a:rPr kumimoji="0" lang="en-US" sz="1400" b="0" i="0" u="none" strike="noStrike" kern="1200" dirty="0">
                          <a:solidFill>
                            <a:schemeClr val="tx1"/>
                          </a:solidFill>
                          <a:effectLst/>
                          <a:latin typeface="+mn-lt"/>
                          <a:ea typeface="+mn-ea"/>
                          <a:cs typeface="+mn-cs"/>
                        </a:rPr>
                        <a:t>).</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1629">
                <a:tc>
                  <a:txBody>
                    <a:bodyPr/>
                    <a:lstStyle/>
                    <a:p>
                      <a:pPr algn="ctr" fontAlgn="t"/>
                      <a:r>
                        <a:rPr lang="en-US" sz="1400" dirty="0">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algn="l" fontAlgn="t"/>
                      <a:r>
                        <a:rPr kumimoji="0" lang="en-US" sz="1400" b="1" i="0" u="none" strike="noStrike" kern="1200" dirty="0" err="1">
                          <a:solidFill>
                            <a:schemeClr val="tx1"/>
                          </a:solidFill>
                          <a:effectLst/>
                          <a:latin typeface="+mn-lt"/>
                          <a:ea typeface="+mn-ea"/>
                          <a:cs typeface="+mn-cs"/>
                        </a:rPr>
                        <a:t>InsertAfter</a:t>
                      </a:r>
                      <a:r>
                        <a:rPr kumimoji="0" lang="en-US" sz="1400" b="0" i="0" u="none" strike="noStrike" kern="1200" dirty="0">
                          <a:solidFill>
                            <a:schemeClr val="tx1"/>
                          </a:solidFill>
                          <a:effectLst/>
                          <a:latin typeface="+mn-lt"/>
                          <a:ea typeface="+mn-ea"/>
                          <a:cs typeface="+mn-cs"/>
                        </a:rPr>
                        <a:t> and </a:t>
                      </a:r>
                      <a:r>
                        <a:rPr kumimoji="0" lang="en-US" sz="1400" b="1" i="0" u="none" strike="noStrike" kern="1200" dirty="0" err="1">
                          <a:solidFill>
                            <a:schemeClr val="tx1"/>
                          </a:solidFill>
                          <a:effectLst/>
                          <a:latin typeface="+mn-lt"/>
                          <a:ea typeface="+mn-ea"/>
                          <a:cs typeface="+mn-cs"/>
                        </a:rPr>
                        <a:t>InsertBefore</a:t>
                      </a:r>
                      <a:r>
                        <a:rPr kumimoji="0" lang="en-US" sz="1400" b="0" i="0" u="none" strike="noStrike" kern="1200" dirty="0">
                          <a:solidFill>
                            <a:schemeClr val="tx1"/>
                          </a:solidFill>
                          <a:effectLst/>
                          <a:latin typeface="+mn-lt"/>
                          <a:ea typeface="+mn-ea"/>
                          <a:cs typeface="+mn-cs"/>
                        </a:rPr>
                        <a:t> commands are correctly implemented. (</a:t>
                      </a:r>
                      <a:r>
                        <a:rPr kumimoji="0" lang="en-US" sz="1400" b="0" i="0" u="none" strike="noStrike" kern="1200" dirty="0">
                          <a:solidFill>
                            <a:schemeClr val="tx1"/>
                          </a:solidFill>
                          <a:effectLst/>
                          <a:latin typeface="+mn-lt"/>
                          <a:ea typeface="+mn-ea"/>
                          <a:cs typeface="+mn-cs"/>
                          <a:hlinkClick r:id="rId3"/>
                        </a:rPr>
                        <a:t>lab04_in_02.txt</a:t>
                      </a:r>
                      <a:r>
                        <a:rPr kumimoji="0" lang="en-US" sz="1400" b="0" i="0" u="none" strike="noStrike" kern="1200" dirty="0">
                          <a:solidFill>
                            <a:schemeClr val="tx1"/>
                          </a:solidFill>
                          <a:effectLst/>
                          <a:latin typeface="+mn-lt"/>
                          <a:ea typeface="+mn-ea"/>
                          <a:cs typeface="+mn-cs"/>
                        </a:rPr>
                        <a:t>). </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1629">
                <a:tc>
                  <a:txBody>
                    <a:bodyPr/>
                    <a:lstStyle/>
                    <a:p>
                      <a:pPr algn="ctr" fontAlgn="t"/>
                      <a:r>
                        <a:rPr lang="en-US" sz="1400" dirty="0">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algn="l" fontAlgn="t"/>
                      <a:r>
                        <a:rPr kumimoji="0" lang="en-US" sz="1400" b="1" i="0" u="none" strike="noStrike" kern="1200" dirty="0">
                          <a:solidFill>
                            <a:schemeClr val="tx1"/>
                          </a:solidFill>
                          <a:effectLst/>
                          <a:latin typeface="+mn-lt"/>
                          <a:ea typeface="+mn-ea"/>
                          <a:cs typeface="+mn-cs"/>
                        </a:rPr>
                        <a:t>Erase</a:t>
                      </a:r>
                      <a:r>
                        <a:rPr kumimoji="0" lang="en-US" sz="1400" b="0" i="0" u="none" strike="noStrike" kern="1200" dirty="0">
                          <a:solidFill>
                            <a:schemeClr val="tx1"/>
                          </a:solidFill>
                          <a:effectLst/>
                          <a:latin typeface="+mn-lt"/>
                          <a:ea typeface="+mn-ea"/>
                          <a:cs typeface="+mn-cs"/>
                        </a:rPr>
                        <a:t> command is correctly implemented. (</a:t>
                      </a:r>
                      <a:r>
                        <a:rPr kumimoji="0" lang="en-US" sz="1400" b="0" i="0" u="none" strike="noStrike" kern="1200" dirty="0">
                          <a:solidFill>
                            <a:schemeClr val="tx1"/>
                          </a:solidFill>
                          <a:effectLst/>
                          <a:latin typeface="+mn-lt"/>
                          <a:ea typeface="+mn-ea"/>
                          <a:cs typeface="+mn-cs"/>
                          <a:hlinkClick r:id="rId4"/>
                        </a:rPr>
                        <a:t>lab04_in_03.txt</a:t>
                      </a:r>
                      <a:r>
                        <a:rPr kumimoji="0" lang="en-US" sz="1400" b="0" i="0" u="none" strike="noStrike" kern="1200" dirty="0">
                          <a:solidFill>
                            <a:schemeClr val="tx1"/>
                          </a:solidFill>
                          <a:effectLst/>
                          <a:latin typeface="+mn-lt"/>
                          <a:ea typeface="+mn-ea"/>
                          <a:cs typeface="+mn-cs"/>
                        </a:rPr>
                        <a:t>). </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6573">
                <a:tc>
                  <a:txBody>
                    <a:bodyPr/>
                    <a:lstStyle/>
                    <a:p>
                      <a:pPr algn="ctr" fontAlgn="t"/>
                      <a:r>
                        <a:rPr lang="en-US" sz="1400" dirty="0">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algn="l" fontAlgn="t"/>
                      <a:r>
                        <a:rPr kumimoji="0" lang="en-US" sz="1400" b="1" i="0" u="none" strike="noStrike" kern="1200" dirty="0">
                          <a:solidFill>
                            <a:schemeClr val="tx1"/>
                          </a:solidFill>
                          <a:effectLst/>
                          <a:latin typeface="+mn-lt"/>
                          <a:ea typeface="+mn-ea"/>
                          <a:cs typeface="+mn-cs"/>
                        </a:rPr>
                        <a:t>Find</a:t>
                      </a:r>
                      <a:r>
                        <a:rPr kumimoji="0" lang="en-US" sz="1400" b="0" i="0" u="none" strike="noStrike" kern="1200" dirty="0">
                          <a:solidFill>
                            <a:schemeClr val="tx1"/>
                          </a:solidFill>
                          <a:effectLst/>
                          <a:latin typeface="+mn-lt"/>
                          <a:ea typeface="+mn-ea"/>
                          <a:cs typeface="+mn-cs"/>
                        </a:rPr>
                        <a:t> command is correctly implemented. (</a:t>
                      </a:r>
                      <a:r>
                        <a:rPr kumimoji="0" lang="en-US" sz="1400" b="0" i="0" u="none" strike="noStrike" kern="1200" dirty="0">
                          <a:solidFill>
                            <a:schemeClr val="tx1"/>
                          </a:solidFill>
                          <a:effectLst/>
                          <a:latin typeface="+mn-lt"/>
                          <a:ea typeface="+mn-ea"/>
                          <a:cs typeface="+mn-cs"/>
                          <a:hlinkClick r:id="rId5"/>
                        </a:rPr>
                        <a:t>lab04_in_04.txt</a:t>
                      </a:r>
                      <a:r>
                        <a:rPr kumimoji="0" lang="en-US" sz="1400" b="0" i="0" u="none" strike="noStrike" kern="1200" dirty="0">
                          <a:solidFill>
                            <a:schemeClr val="tx1"/>
                          </a:solidFill>
                          <a:effectLst/>
                          <a:latin typeface="+mn-lt"/>
                          <a:ea typeface="+mn-ea"/>
                          <a:cs typeface="+mn-cs"/>
                        </a:rPr>
                        <a:t>). </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54223">
                <a:tc>
                  <a:txBody>
                    <a:bodyPr/>
                    <a:lstStyle/>
                    <a:p>
                      <a:pPr algn="ctr" fontAlgn="t"/>
                      <a:r>
                        <a:rPr lang="en-US" sz="1400" dirty="0">
                          <a:solidFill>
                            <a:schemeClr val="tx1"/>
                          </a:solidFill>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dirty="0">
                          <a:solidFill>
                            <a:schemeClr val="tx1"/>
                          </a:solidFill>
                          <a:effectLst/>
                          <a:latin typeface="+mn-lt"/>
                          <a:ea typeface="+mn-ea"/>
                          <a:cs typeface="+mn-cs"/>
                        </a:rPr>
                        <a:t>Replace</a:t>
                      </a:r>
                      <a:r>
                        <a:rPr kumimoji="0" lang="en-US" sz="1400" b="0" i="0" u="none" strike="noStrike" kern="1200" dirty="0">
                          <a:solidFill>
                            <a:schemeClr val="tx1"/>
                          </a:solidFill>
                          <a:effectLst/>
                          <a:latin typeface="+mn-lt"/>
                          <a:ea typeface="+mn-ea"/>
                          <a:cs typeface="+mn-cs"/>
                        </a:rPr>
                        <a:t> command is correctly implemented. (</a:t>
                      </a:r>
                      <a:r>
                        <a:rPr kumimoji="0" lang="en-US" sz="1400" b="0" i="0" u="none" strike="noStrike" kern="1200" dirty="0">
                          <a:solidFill>
                            <a:schemeClr val="tx1"/>
                          </a:solidFill>
                          <a:effectLst/>
                          <a:latin typeface="+mn-lt"/>
                          <a:ea typeface="+mn-ea"/>
                          <a:cs typeface="+mn-cs"/>
                          <a:hlinkClick r:id="rId6"/>
                        </a:rPr>
                        <a:t>lab04_in_05.txt</a:t>
                      </a:r>
                      <a:r>
                        <a:rPr kumimoji="0" lang="en-US" sz="1400" b="0" i="0" u="none" strike="noStrike" kern="1200" dirty="0">
                          <a:solidFill>
                            <a:schemeClr val="tx1"/>
                          </a:solidFill>
                          <a:effectLst/>
                          <a:latin typeface="+mn-lt"/>
                          <a:ea typeface="+mn-ea"/>
                          <a:cs typeface="+mn-cs"/>
                        </a:rPr>
                        <a:t>). </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4223">
                <a:tc>
                  <a:txBody>
                    <a:bodyPr/>
                    <a:lstStyle/>
                    <a:p>
                      <a:pPr algn="ctr" fontAlgn="t"/>
                      <a:r>
                        <a:rPr lang="en-US" sz="1400" dirty="0">
                          <a:effectLst/>
                        </a:rPr>
                        <a:t>-10</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r>
                        <a:rPr lang="en-US" sz="1400" dirty="0"/>
                        <a:t>Memory leaks, g++ compiler warnings, array out-of-bounds detected,</a:t>
                      </a:r>
                      <a:r>
                        <a:rPr lang="en-US" sz="1400" baseline="0" dirty="0"/>
                        <a:t> or e</a:t>
                      </a:r>
                      <a:r>
                        <a:rPr lang="en-US" sz="1400" dirty="0">
                          <a:effectLst/>
                        </a:rPr>
                        <a:t>xecution interactions (i.e. system("pause"); or </a:t>
                      </a:r>
                      <a:r>
                        <a:rPr lang="en-US" sz="1400" dirty="0" err="1">
                          <a:effectLst/>
                        </a:rPr>
                        <a:t>getchr</a:t>
                      </a:r>
                      <a:r>
                        <a:rPr lang="en-US" sz="1400" dirty="0">
                          <a:effectLst/>
                        </a:rPr>
                        <a:t>();) used. </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fontAlgn="t"/>
                      <a:endParaRPr lang="en-US" sz="8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solidFill>
                      <a:srgbClr val="00B050"/>
                    </a:solidFill>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endParaRPr lang="en-US" sz="8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8"/>
                  </a:ext>
                </a:extLst>
              </a:tr>
              <a:tr h="554223">
                <a:tc>
                  <a:txBody>
                    <a:bodyPr/>
                    <a:lstStyle/>
                    <a:p>
                      <a:pPr algn="ctr" fontAlgn="t"/>
                      <a:r>
                        <a:rPr lang="en-US" sz="1400" dirty="0">
                          <a:effectLst/>
                        </a:rPr>
                        <a:t>4</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dirty="0">
                          <a:solidFill>
                            <a:schemeClr val="tx1"/>
                          </a:solidFill>
                          <a:effectLst/>
                          <a:latin typeface="+mn-lt"/>
                          <a:ea typeface="+mn-ea"/>
                          <a:cs typeface="+mn-cs"/>
                        </a:rPr>
                        <a:t>The linked list class contains a nested iterator class. The linked list class member functions begin() and end() instantiate and return iterator objects; the begin iterator points to the 1st element and the end iterator points after the last element.</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0824">
                <a:tc>
                  <a:txBody>
                    <a:bodyPr/>
                    <a:lstStyle/>
                    <a:p>
                      <a:pPr algn="ctr" fontAlgn="t"/>
                      <a:r>
                        <a:rPr lang="en-US" sz="1400" dirty="0">
                          <a:effectLst/>
                        </a:rPr>
                        <a:t>4</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dirty="0">
                          <a:solidFill>
                            <a:schemeClr val="tx1"/>
                          </a:solidFill>
                          <a:effectLst/>
                          <a:latin typeface="+mn-lt"/>
                          <a:ea typeface="+mn-ea"/>
                          <a:cs typeface="+mn-cs"/>
                        </a:rPr>
                        <a:t>The nested iterator class correctly overloads the dereferencing ("*"), pre-incrementing ("++"), and not equal ("!=") function operators.</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7024">
                <a:tc>
                  <a:txBody>
                    <a:bodyPr/>
                    <a:lstStyle/>
                    <a:p>
                      <a:pPr algn="ctr" fontAlgn="t"/>
                      <a:r>
                        <a:rPr lang="en-US" sz="1400" dirty="0">
                          <a:effectLst/>
                        </a:rPr>
                        <a:t>4</a:t>
                      </a: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tc>
                  <a:txBody>
                    <a:bodyPr/>
                    <a:lstStyle/>
                    <a:p>
                      <a:pPr marL="182880" marR="0" lvl="0" indent="0" algn="l" defTabSz="914400" rtl="0" eaLnBrk="1" fontAlgn="t" latinLnBrk="0" hangingPunct="1">
                        <a:lnSpc>
                          <a:spcPct val="100000"/>
                        </a:lnSpc>
                        <a:spcBef>
                          <a:spcPts val="0"/>
                        </a:spcBef>
                        <a:spcAft>
                          <a:spcPts val="0"/>
                        </a:spcAft>
                        <a:buClrTx/>
                        <a:buSzTx/>
                        <a:buFontTx/>
                        <a:buNone/>
                        <a:tabLst/>
                        <a:defRPr/>
                      </a:pPr>
                      <a:r>
                        <a:rPr kumimoji="0" lang="en-US" sz="1400" b="0" i="0" u="none" strike="noStrike" kern="1200" dirty="0">
                          <a:solidFill>
                            <a:schemeClr val="tx1"/>
                          </a:solidFill>
                          <a:effectLst/>
                          <a:latin typeface="+mn-lt"/>
                          <a:ea typeface="+mn-ea"/>
                          <a:cs typeface="+mn-cs"/>
                        </a:rPr>
                        <a:t>The linked list class' public toString and friend insertion member functions use an iterator to send the contents of the linked list container to the output stream.</a:t>
                      </a:r>
                      <a:endParaRPr lang="en-US" sz="1400" dirty="0">
                        <a:effectLst/>
                      </a:endParaRPr>
                    </a:p>
                  </a:txBody>
                  <a:tcPr marL="6924" marR="6924" anchor="ctr">
                    <a:lnL w="4763" cap="flat" cmpd="sng" algn="ctr">
                      <a:solidFill>
                        <a:srgbClr val="000000"/>
                      </a:solidFill>
                      <a:prstDash val="solid"/>
                      <a:round/>
                      <a:headEnd type="none" w="med" len="med"/>
                      <a:tailEnd type="none" w="med" len="med"/>
                    </a:lnL>
                    <a:lnR w="4763" cap="flat" cmpd="sng" algn="ctr">
                      <a:solidFill>
                        <a:srgbClr val="000000"/>
                      </a:solidFill>
                      <a:prstDash val="solid"/>
                      <a:round/>
                      <a:headEnd type="none" w="med" len="med"/>
                      <a:tailEnd type="none" w="med" len="med"/>
                    </a:lnR>
                    <a:lnT w="4763" cap="flat" cmpd="sng" algn="ctr">
                      <a:solidFill>
                        <a:srgbClr val="000000"/>
                      </a:solidFill>
                      <a:prstDash val="solid"/>
                      <a:round/>
                      <a:headEnd type="none" w="med" len="med"/>
                      <a:tailEnd type="none" w="med" len="med"/>
                    </a:lnT>
                    <a:lnB w="4763"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pic>
        <p:nvPicPr>
          <p:cNvPr id="2050" name="HTMLOption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DefaultOcx"/>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HTMLOption2"/>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HTMLOption3"/>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HTMLOption4"/>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HTMLOption5"/>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HTMLOption6"/>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HTMLOption7"/>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HTMLOption8"/>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HTMLOption9"/>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HTMLOption10"/>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HTMLOption1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HTMLOption12"/>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HTMLOption13"/>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4" name="HTMLOption14"/>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HTMLOption15"/>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HTMLOption16"/>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HTMLOption17"/>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8" name="HTMLOption18"/>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9" name="HTMLOption19"/>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0" name="HTMLOption20"/>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1" name="HTMLOption2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2" name="HTMLOption22"/>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3" name="HTMLOption23"/>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4" name="HTMLOption24"/>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5" name="HTMLOption25"/>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914400" y="1"/>
            <a:ext cx="1371600" cy="2952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48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Verify LinkedList Class</a:t>
            </a:r>
          </a:p>
        </p:txBody>
      </p:sp>
      <p:sp>
        <p:nvSpPr>
          <p:cNvPr id="3" name="Footer Placeholder 2"/>
          <p:cNvSpPr>
            <a:spLocks noGrp="1"/>
          </p:cNvSpPr>
          <p:nvPr>
            <p:ph type="ftr" sz="quarter" idx="11"/>
          </p:nvPr>
        </p:nvSpPr>
        <p:spPr/>
        <p:txBody>
          <a:bodyPr/>
          <a:lstStyle/>
          <a:p>
            <a:pPr>
              <a:defRPr/>
            </a:pPr>
            <a:r>
              <a:rPr lang="en-US"/>
              <a:t>Stacks (16)</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11</a:t>
            </a:fld>
            <a:endParaRPr lang="en-US" dirty="0"/>
          </a:p>
        </p:txBody>
      </p:sp>
      <p:sp>
        <p:nvSpPr>
          <p:cNvPr id="5" name="TextBox 4"/>
          <p:cNvSpPr txBox="1"/>
          <p:nvPr/>
        </p:nvSpPr>
        <p:spPr>
          <a:xfrm>
            <a:off x="1371600" y="1295401"/>
            <a:ext cx="8458200" cy="3323987"/>
          </a:xfrm>
          <a:prstGeom prst="rect">
            <a:avLst/>
          </a:prstGeom>
          <a:noFill/>
        </p:spPr>
        <p:txBody>
          <a:bodyPr wrap="square" tIns="0" bIns="0" rtlCol="0">
            <a:spAutoFit/>
          </a:bodyPr>
          <a:lstStyle/>
          <a:p>
            <a:r>
              <a:rPr lang="en-US" sz="1200" b="1" dirty="0">
                <a:latin typeface="Consolas" panose="020B0609020204030204" pitchFamily="49" charset="0"/>
              </a:rPr>
              <a:t>template&lt;</a:t>
            </a:r>
            <a:r>
              <a:rPr lang="en-US" sz="1200" b="1" dirty="0" err="1">
                <a:latin typeface="Consolas" panose="020B0609020204030204" pitchFamily="49" charset="0"/>
              </a:rPr>
              <a:t>typename</a:t>
            </a:r>
            <a:r>
              <a:rPr lang="en-US" sz="1200" b="1" dirty="0">
                <a:latin typeface="Consolas" panose="020B0609020204030204" pitchFamily="49" charset="0"/>
              </a:rPr>
              <a:t> T&gt;</a:t>
            </a:r>
          </a:p>
          <a:p>
            <a:r>
              <a:rPr lang="en-US" sz="1200" b="1" dirty="0">
                <a:latin typeface="Consolas" panose="020B0609020204030204" pitchFamily="49" charset="0"/>
              </a:rPr>
              <a:t>class LinkedList</a:t>
            </a:r>
          </a:p>
          <a:p>
            <a:r>
              <a:rPr lang="en-US" sz="1200" b="1" dirty="0">
                <a:latin typeface="Consolas" panose="020B0609020204030204" pitchFamily="49" charset="0"/>
              </a:rPr>
              <a:t>{</a:t>
            </a:r>
          </a:p>
          <a:p>
            <a:r>
              <a:rPr lang="en-US" sz="1200" b="1" dirty="0">
                <a:latin typeface="Consolas" panose="020B0609020204030204" pitchFamily="49" charset="0"/>
              </a:rPr>
              <a:t>private:</a:t>
            </a:r>
          </a:p>
          <a:p>
            <a:r>
              <a:rPr lang="en-US" sz="1200" b="1" dirty="0">
                <a:latin typeface="Consolas" panose="020B0609020204030204" pitchFamily="49" charset="0"/>
              </a:rPr>
              <a:t>   struct Node</a:t>
            </a:r>
          </a:p>
          <a:p>
            <a:r>
              <a:rPr lang="en-US" sz="1200" b="1" dirty="0">
                <a:latin typeface="Consolas" panose="020B0609020204030204" pitchFamily="49" charset="0"/>
              </a:rPr>
              <a:t>   {</a:t>
            </a:r>
          </a:p>
          <a:p>
            <a:r>
              <a:rPr lang="en-US" sz="1200" b="1" dirty="0">
                <a:latin typeface="Consolas" panose="020B0609020204030204" pitchFamily="49" charset="0"/>
              </a:rPr>
              <a:t>      T data;</a:t>
            </a:r>
          </a:p>
          <a:p>
            <a:r>
              <a:rPr lang="en-US" sz="1200" b="1" dirty="0">
                <a:latin typeface="Consolas" panose="020B0609020204030204" pitchFamily="49" charset="0"/>
              </a:rPr>
              <a:t>      Node* next;</a:t>
            </a:r>
          </a:p>
          <a:p>
            <a:r>
              <a:rPr lang="en-US" sz="1200" b="1" dirty="0">
                <a:latin typeface="Consolas" panose="020B0609020204030204" pitchFamily="49" charset="0"/>
              </a:rPr>
              <a:t>      Node(const T&amp; d, Node* n) : data(d), next(n) { }</a:t>
            </a:r>
          </a:p>
          <a:p>
            <a:r>
              <a:rPr lang="en-US" sz="1200" b="1" dirty="0">
                <a:latin typeface="Consolas" panose="020B0609020204030204" pitchFamily="49" charset="0"/>
              </a:rPr>
              <a:t>   };</a:t>
            </a:r>
          </a:p>
          <a:p>
            <a:r>
              <a:rPr lang="en-US" sz="1200" b="1" dirty="0">
                <a:latin typeface="Consolas" panose="020B0609020204030204" pitchFamily="49" charset="0"/>
              </a:rPr>
              <a:t>   Node* head;</a:t>
            </a:r>
          </a:p>
          <a:p>
            <a:r>
              <a:rPr lang="en-US" sz="1200" b="1" dirty="0">
                <a:latin typeface="Consolas" panose="020B0609020204030204" pitchFamily="49" charset="0"/>
              </a:rPr>
              <a:t>public:</a:t>
            </a:r>
          </a:p>
          <a:p>
            <a:r>
              <a:rPr lang="en-US" sz="1200" b="1" dirty="0">
                <a:latin typeface="Consolas" panose="020B0609020204030204" pitchFamily="49" charset="0"/>
              </a:rPr>
              <a:t>   LinkedList() : head(NULL) { }</a:t>
            </a:r>
          </a:p>
          <a:p>
            <a:r>
              <a:rPr lang="en-US" sz="1200" b="1" dirty="0">
                <a:latin typeface="Consolas" panose="020B0609020204030204" pitchFamily="49" charset="0"/>
              </a:rPr>
              <a:t>   ~LinkedList() { ... }</a:t>
            </a:r>
          </a:p>
          <a:p>
            <a:r>
              <a:rPr lang="en-US" sz="1200" b="1" dirty="0">
                <a:latin typeface="Consolas" panose="020B0609020204030204" pitchFamily="49" charset="0"/>
              </a:rPr>
              <a:t>   void </a:t>
            </a:r>
            <a:r>
              <a:rPr lang="en-US" sz="1200" b="1" dirty="0" err="1">
                <a:latin typeface="Consolas" panose="020B0609020204030204" pitchFamily="49" charset="0"/>
              </a:rPr>
              <a:t>push_front</a:t>
            </a:r>
            <a:r>
              <a:rPr lang="en-US" sz="1200" b="1" dirty="0">
                <a:latin typeface="Consolas" panose="020B0609020204030204" pitchFamily="49" charset="0"/>
              </a:rPr>
              <a:t>(const T&amp; value)</a:t>
            </a:r>
          </a:p>
          <a:p>
            <a:r>
              <a:rPr lang="en-US" sz="1200" b="1" dirty="0">
                <a:latin typeface="Consolas" panose="020B0609020204030204" pitchFamily="49" charset="0"/>
              </a:rPr>
              <a:t>     { head = new Node(value, head); }</a:t>
            </a:r>
          </a:p>
          <a:p>
            <a:endParaRPr lang="en-US" sz="1200" b="1" dirty="0">
              <a:latin typeface="Consolas" panose="020B0609020204030204" pitchFamily="49" charset="0"/>
            </a:endParaRPr>
          </a:p>
          <a:p>
            <a:r>
              <a:rPr lang="en-US" sz="1200" b="1" dirty="0">
                <a:latin typeface="Consolas" panose="020B0609020204030204" pitchFamily="49" charset="0"/>
              </a:rPr>
              <a:t>};</a:t>
            </a:r>
          </a:p>
        </p:txBody>
      </p:sp>
      <p:sp>
        <p:nvSpPr>
          <p:cNvPr id="13" name="TextBox 12"/>
          <p:cNvSpPr txBox="1"/>
          <p:nvPr/>
        </p:nvSpPr>
        <p:spPr>
          <a:xfrm>
            <a:off x="6199056" y="1295401"/>
            <a:ext cx="3745044" cy="1846659"/>
          </a:xfrm>
          <a:prstGeom prst="rect">
            <a:avLst/>
          </a:prstGeom>
          <a:noFill/>
        </p:spPr>
        <p:txBody>
          <a:bodyPr wrap="square" tIns="0" bIns="0" rtlCol="0">
            <a:spAutoFit/>
          </a:bodyPr>
          <a:lstStyle/>
          <a:p>
            <a:r>
              <a:rPr lang="en-US" sz="1200" b="1" dirty="0">
                <a:latin typeface="Consolas" panose="020B0609020204030204" pitchFamily="49" charset="0"/>
              </a:rPr>
              <a:t>int main()</a:t>
            </a:r>
          </a:p>
          <a:p>
            <a:r>
              <a:rPr lang="en-US" sz="1200" b="1" dirty="0">
                <a:latin typeface="Consolas" panose="020B0609020204030204" pitchFamily="49" charset="0"/>
              </a:rPr>
              <a:t>{</a:t>
            </a:r>
          </a:p>
          <a:p>
            <a:r>
              <a:rPr lang="en-US" sz="1200" b="1" dirty="0">
                <a:latin typeface="Consolas" panose="020B0609020204030204" pitchFamily="49" charset="0"/>
              </a:rPr>
              <a:t>   LinkedList&lt;int&gt; </a:t>
            </a:r>
            <a:r>
              <a:rPr lang="en-US" sz="1200" b="1" dirty="0" err="1">
                <a:latin typeface="Consolas" panose="020B0609020204030204" pitchFamily="49" charset="0"/>
              </a:rPr>
              <a:t>myList</a:t>
            </a:r>
            <a:r>
              <a:rPr lang="en-US" sz="1200" b="1" dirty="0">
                <a:latin typeface="Consolas" panose="020B0609020204030204" pitchFamily="49" charset="0"/>
              </a:rPr>
              <a:t>;</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(4);</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(3);</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(2);</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(1);</a:t>
            </a:r>
          </a:p>
          <a:p>
            <a:r>
              <a:rPr lang="en-US" sz="1200" b="1" dirty="0">
                <a:latin typeface="Consolas" panose="020B0609020204030204" pitchFamily="49" charset="0"/>
              </a:rPr>
              <a:t>   cout &lt;&lt; </a:t>
            </a:r>
            <a:r>
              <a:rPr lang="en-US" sz="1200" b="1" dirty="0" err="1">
                <a:latin typeface="Consolas" panose="020B0609020204030204" pitchFamily="49" charset="0"/>
              </a:rPr>
              <a:t>myList</a:t>
            </a:r>
            <a:r>
              <a:rPr lang="en-US" sz="1200" b="1" dirty="0">
                <a:latin typeface="Consolas" panose="020B0609020204030204" pitchFamily="49" charset="0"/>
              </a:rPr>
              <a:t> &lt;&lt; endl;</a:t>
            </a:r>
          </a:p>
          <a:p>
            <a:r>
              <a:rPr lang="en-US" sz="1200" b="1" dirty="0">
                <a:latin typeface="Consolas" panose="020B0609020204030204" pitchFamily="49" charset="0"/>
              </a:rPr>
              <a:t>   return 0;</a:t>
            </a:r>
          </a:p>
          <a:p>
            <a:r>
              <a:rPr lang="en-US" sz="1200" b="1" dirty="0">
                <a:latin typeface="Consolas" panose="020B0609020204030204" pitchFamily="49" charset="0"/>
              </a:rPr>
              <a:t>}</a:t>
            </a:r>
          </a:p>
        </p:txBody>
      </p:sp>
      <p:sp>
        <p:nvSpPr>
          <p:cNvPr id="14" name="Line Callout 1 13"/>
          <p:cNvSpPr/>
          <p:nvPr/>
        </p:nvSpPr>
        <p:spPr>
          <a:xfrm>
            <a:off x="6249100" y="3954185"/>
            <a:ext cx="3716337" cy="2743200"/>
          </a:xfrm>
          <a:prstGeom prst="borderCallout1">
            <a:avLst>
              <a:gd name="adj1" fmla="val 50674"/>
              <a:gd name="adj2" fmla="val 179"/>
              <a:gd name="adj3" fmla="val 12545"/>
              <a:gd name="adj4" fmla="val -11829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000" b="1" dirty="0">
                <a:latin typeface="Consolas" panose="020B0609020204030204" pitchFamily="49" charset="0"/>
              </a:rPr>
              <a:t>string toString(void) const</a:t>
            </a:r>
          </a:p>
          <a:p>
            <a:r>
              <a:rPr lang="en-US" sz="1000" b="1" dirty="0">
                <a:latin typeface="Consolas" panose="020B0609020204030204" pitchFamily="49" charset="0"/>
              </a:rPr>
              <a:t>{</a:t>
            </a:r>
          </a:p>
          <a:p>
            <a:r>
              <a:rPr lang="en-US" sz="1000" b="1" dirty="0">
                <a:latin typeface="Consolas" panose="020B0609020204030204" pitchFamily="49" charset="0"/>
              </a:rPr>
              <a:t>   stringstream out;</a:t>
            </a:r>
          </a:p>
          <a:p>
            <a:r>
              <a:rPr lang="en-US" sz="1000" b="1" dirty="0">
                <a:latin typeface="Consolas" panose="020B0609020204030204" pitchFamily="49" charset="0"/>
              </a:rPr>
              <a:t>   Node* </a:t>
            </a:r>
            <a:r>
              <a:rPr lang="en-US" sz="1000" b="1" dirty="0" err="1">
                <a:latin typeface="Consolas" panose="020B0609020204030204" pitchFamily="49" charset="0"/>
              </a:rPr>
              <a:t>ptr</a:t>
            </a:r>
            <a:r>
              <a:rPr lang="en-US" sz="1000" b="1" dirty="0">
                <a:latin typeface="Consolas" panose="020B0609020204030204" pitchFamily="49" charset="0"/>
              </a:rPr>
              <a:t> = head;</a:t>
            </a:r>
          </a:p>
          <a:p>
            <a:r>
              <a:rPr lang="en-US" sz="1000" b="1" dirty="0">
                <a:latin typeface="Consolas" panose="020B0609020204030204" pitchFamily="49" charset="0"/>
              </a:rPr>
              <a:t>   while (</a:t>
            </a:r>
            <a:r>
              <a:rPr lang="en-US" sz="1000" b="1" dirty="0" err="1">
                <a:latin typeface="Consolas" panose="020B0609020204030204" pitchFamily="49" charset="0"/>
              </a:rPr>
              <a:t>ptr</a:t>
            </a:r>
            <a:r>
              <a:rPr lang="en-US" sz="1000" b="1" dirty="0">
                <a:latin typeface="Consolas" panose="020B0609020204030204" pitchFamily="49" charset="0"/>
              </a:rPr>
              <a:t> != NULL)</a:t>
            </a:r>
          </a:p>
          <a:p>
            <a:r>
              <a:rPr lang="en-US" sz="1000" b="1" dirty="0">
                <a:latin typeface="Consolas" panose="020B0609020204030204" pitchFamily="49" charset="0"/>
              </a:rPr>
              <a:t>   {</a:t>
            </a:r>
          </a:p>
          <a:p>
            <a:r>
              <a:rPr lang="en-US" sz="1000" b="1" dirty="0">
                <a:latin typeface="Consolas" panose="020B0609020204030204" pitchFamily="49" charset="0"/>
              </a:rPr>
              <a:t>      out &lt;&lt; " " &lt;&lt; </a:t>
            </a:r>
            <a:r>
              <a:rPr lang="en-US" sz="1000" b="1" dirty="0" err="1">
                <a:latin typeface="Consolas" panose="020B0609020204030204" pitchFamily="49" charset="0"/>
              </a:rPr>
              <a:t>ptr</a:t>
            </a:r>
            <a:r>
              <a:rPr lang="en-US" sz="1000" b="1" dirty="0">
                <a:latin typeface="Consolas" panose="020B0609020204030204" pitchFamily="49" charset="0"/>
              </a:rPr>
              <a:t>-&gt;data;</a:t>
            </a:r>
          </a:p>
          <a:p>
            <a:r>
              <a:rPr lang="en-US" sz="1000" b="1" dirty="0">
                <a:latin typeface="Consolas" panose="020B0609020204030204" pitchFamily="49" charset="0"/>
              </a:rPr>
              <a:t>      </a:t>
            </a:r>
            <a:r>
              <a:rPr lang="en-US" sz="1000" b="1" dirty="0" err="1">
                <a:latin typeface="Consolas" panose="020B0609020204030204" pitchFamily="49" charset="0"/>
              </a:rPr>
              <a:t>ptr</a:t>
            </a:r>
            <a:r>
              <a:rPr lang="en-US" sz="1000" b="1" dirty="0">
                <a:latin typeface="Consolas" panose="020B0609020204030204" pitchFamily="49" charset="0"/>
              </a:rPr>
              <a:t> = </a:t>
            </a:r>
            <a:r>
              <a:rPr lang="en-US" sz="1000" b="1" dirty="0" err="1">
                <a:latin typeface="Consolas" panose="020B0609020204030204" pitchFamily="49" charset="0"/>
              </a:rPr>
              <a:t>ptr</a:t>
            </a:r>
            <a:r>
              <a:rPr lang="en-US" sz="1000" b="1" dirty="0">
                <a:latin typeface="Consolas" panose="020B0609020204030204" pitchFamily="49" charset="0"/>
              </a:rPr>
              <a:t>-&gt;next;</a:t>
            </a:r>
          </a:p>
          <a:p>
            <a:r>
              <a:rPr lang="en-US" sz="1000" b="1" dirty="0">
                <a:latin typeface="Consolas" panose="020B0609020204030204" pitchFamily="49" charset="0"/>
              </a:rPr>
              <a:t>   }</a:t>
            </a:r>
          </a:p>
          <a:p>
            <a:r>
              <a:rPr lang="en-US" sz="1000" b="1" dirty="0">
                <a:latin typeface="Consolas" panose="020B0609020204030204" pitchFamily="49" charset="0"/>
              </a:rPr>
              <a:t>   return </a:t>
            </a:r>
            <a:r>
              <a:rPr lang="en-US" sz="1000" b="1" dirty="0" err="1">
                <a:latin typeface="Consolas" panose="020B0609020204030204" pitchFamily="49" charset="0"/>
              </a:rPr>
              <a:t>out.str</a:t>
            </a:r>
            <a:r>
              <a:rPr lang="en-US" sz="1000" b="1" dirty="0">
                <a:latin typeface="Consolas" panose="020B0609020204030204" pitchFamily="49" charset="0"/>
              </a:rPr>
              <a:t>();</a:t>
            </a:r>
          </a:p>
          <a:p>
            <a:r>
              <a:rPr lang="en-US" sz="1000" b="1" dirty="0">
                <a:latin typeface="Consolas" panose="020B0609020204030204" pitchFamily="49" charset="0"/>
              </a:rPr>
              <a:t>} // end toString()</a:t>
            </a:r>
          </a:p>
          <a:p>
            <a:endParaRPr lang="en-US" sz="1000" b="1" dirty="0">
              <a:latin typeface="Consolas" panose="020B0609020204030204" pitchFamily="49" charset="0"/>
            </a:endParaRPr>
          </a:p>
          <a:p>
            <a:r>
              <a:rPr lang="en-US" sz="1000" b="1" dirty="0">
                <a:latin typeface="Consolas" panose="020B0609020204030204" pitchFamily="49" charset="0"/>
              </a:rPr>
              <a:t>friend std::ostream&amp; operator&lt;&lt; (std::ostream&amp; </a:t>
            </a:r>
            <a:r>
              <a:rPr lang="en-US" sz="1000" b="1" dirty="0" err="1">
                <a:latin typeface="Consolas" panose="020B0609020204030204" pitchFamily="49" charset="0"/>
              </a:rPr>
              <a:t>os</a:t>
            </a:r>
            <a:r>
              <a:rPr lang="en-US" sz="1000" b="1" dirty="0">
                <a:latin typeface="Consolas" panose="020B0609020204030204" pitchFamily="49" charset="0"/>
              </a:rPr>
              <a:t>, const LinkedList&lt;T&gt;&amp; </a:t>
            </a:r>
            <a:r>
              <a:rPr lang="en-US" sz="1000" b="1" dirty="0" err="1">
                <a:latin typeface="Consolas" panose="020B0609020204030204" pitchFamily="49" charset="0"/>
              </a:rPr>
              <a:t>linkedList</a:t>
            </a:r>
            <a:r>
              <a:rPr lang="en-US" sz="1000" b="1" dirty="0">
                <a:latin typeface="Consolas" panose="020B0609020204030204" pitchFamily="49" charset="0"/>
              </a:rPr>
              <a:t>)</a:t>
            </a:r>
          </a:p>
          <a:p>
            <a:r>
              <a:rPr lang="en-US" sz="1000" b="1" dirty="0">
                <a:latin typeface="Consolas" panose="020B0609020204030204" pitchFamily="49" charset="0"/>
              </a:rPr>
              <a:t>{</a:t>
            </a:r>
          </a:p>
          <a:p>
            <a:r>
              <a:rPr lang="en-US" sz="1000" b="1" dirty="0">
                <a:latin typeface="Consolas" panose="020B0609020204030204" pitchFamily="49" charset="0"/>
              </a:rPr>
              <a:t>   </a:t>
            </a:r>
            <a:r>
              <a:rPr lang="en-US" sz="1000" b="1" dirty="0" err="1">
                <a:latin typeface="Consolas" panose="020B0609020204030204" pitchFamily="49" charset="0"/>
              </a:rPr>
              <a:t>os</a:t>
            </a:r>
            <a:r>
              <a:rPr lang="en-US" sz="1000" b="1" dirty="0">
                <a:latin typeface="Consolas" panose="020B0609020204030204" pitchFamily="49" charset="0"/>
              </a:rPr>
              <a:t> &lt;&lt; </a:t>
            </a:r>
            <a:r>
              <a:rPr lang="en-US" sz="1000" b="1" dirty="0" err="1">
                <a:latin typeface="Consolas" panose="020B0609020204030204" pitchFamily="49" charset="0"/>
              </a:rPr>
              <a:t>linkedList.toString</a:t>
            </a:r>
            <a:r>
              <a:rPr lang="en-US" sz="1000" b="1" dirty="0">
                <a:latin typeface="Consolas" panose="020B0609020204030204" pitchFamily="49" charset="0"/>
              </a:rPr>
              <a:t>();</a:t>
            </a:r>
          </a:p>
          <a:p>
            <a:r>
              <a:rPr lang="en-US" sz="1000" b="1" dirty="0">
                <a:latin typeface="Consolas" panose="020B0609020204030204" pitchFamily="49" charset="0"/>
              </a:rPr>
              <a:t>   return </a:t>
            </a:r>
            <a:r>
              <a:rPr lang="en-US" sz="1000" b="1" dirty="0" err="1">
                <a:latin typeface="Consolas" panose="020B0609020204030204" pitchFamily="49" charset="0"/>
              </a:rPr>
              <a:t>os</a:t>
            </a:r>
            <a:r>
              <a:rPr lang="en-US" sz="1000" b="1" dirty="0">
                <a:latin typeface="Consolas" panose="020B0609020204030204" pitchFamily="49" charset="0"/>
              </a:rPr>
              <a:t>;</a:t>
            </a:r>
          </a:p>
          <a:p>
            <a:r>
              <a:rPr lang="en-US" sz="1000" b="1" dirty="0">
                <a:latin typeface="Consolas" panose="020B0609020204030204" pitchFamily="49" charset="0"/>
              </a:rPr>
              <a:t>} // end operator&lt;&lt;</a:t>
            </a:r>
          </a:p>
        </p:txBody>
      </p:sp>
      <p:sp>
        <p:nvSpPr>
          <p:cNvPr id="8" name="Line Callout 1 7"/>
          <p:cNvSpPr/>
          <p:nvPr/>
        </p:nvSpPr>
        <p:spPr>
          <a:xfrm>
            <a:off x="6199058" y="3272480"/>
            <a:ext cx="3745043" cy="381000"/>
          </a:xfrm>
          <a:prstGeom prst="borderCallout1">
            <a:avLst>
              <a:gd name="adj1" fmla="val 50674"/>
              <a:gd name="adj2" fmla="val 179"/>
              <a:gd name="adj3" fmla="val 130556"/>
              <a:gd name="adj4" fmla="val -7787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200" b="1" dirty="0">
                <a:latin typeface="Consolas" panose="020B0609020204030204" pitchFamily="49" charset="0"/>
              </a:rPr>
              <a:t>Be sure to use a destructor to free Nodes!</a:t>
            </a:r>
          </a:p>
        </p:txBody>
      </p:sp>
      <p:sp>
        <p:nvSpPr>
          <p:cNvPr id="9" name="Line Callout 1 8"/>
          <p:cNvSpPr/>
          <p:nvPr/>
        </p:nvSpPr>
        <p:spPr>
          <a:xfrm>
            <a:off x="1752601" y="5867400"/>
            <a:ext cx="3630743" cy="685800"/>
          </a:xfrm>
          <a:prstGeom prst="borderCallout1">
            <a:avLst>
              <a:gd name="adj1" fmla="val 51354"/>
              <a:gd name="adj2" fmla="val 100148"/>
              <a:gd name="adj3" fmla="val 54981"/>
              <a:gd name="adj4" fmla="val 9978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600" b="1" dirty="0">
                <a:latin typeface="Consolas" panose="020B0609020204030204" pitchFamily="49" charset="0"/>
              </a:rPr>
              <a:t>Remember, every class needs a toString and a Friend!</a:t>
            </a:r>
          </a:p>
        </p:txBody>
      </p:sp>
    </p:spTree>
    <p:extLst>
      <p:ext uri="{BB962C8B-B14F-4D97-AF65-F5344CB8AC3E}">
        <p14:creationId xmlns:p14="http://schemas.microsoft.com/office/powerpoint/2010/main" val="335015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Add a Nested Iterator</a:t>
            </a:r>
          </a:p>
        </p:txBody>
      </p:sp>
      <p:sp>
        <p:nvSpPr>
          <p:cNvPr id="3" name="Footer Placeholder 2"/>
          <p:cNvSpPr>
            <a:spLocks noGrp="1"/>
          </p:cNvSpPr>
          <p:nvPr>
            <p:ph type="ftr" sz="quarter" idx="11"/>
          </p:nvPr>
        </p:nvSpPr>
        <p:spPr/>
        <p:txBody>
          <a:bodyPr/>
          <a:lstStyle/>
          <a:p>
            <a:pPr>
              <a:defRPr/>
            </a:pPr>
            <a:r>
              <a:rPr lang="en-US"/>
              <a:t>Stacks (16)</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12</a:t>
            </a:fld>
            <a:endParaRPr lang="en-US" dirty="0"/>
          </a:p>
        </p:txBody>
      </p:sp>
      <p:sp>
        <p:nvSpPr>
          <p:cNvPr id="5" name="TextBox 4"/>
          <p:cNvSpPr txBox="1"/>
          <p:nvPr/>
        </p:nvSpPr>
        <p:spPr>
          <a:xfrm>
            <a:off x="1371600" y="1295400"/>
            <a:ext cx="8458200" cy="5486400"/>
          </a:xfrm>
          <a:prstGeom prst="rect">
            <a:avLst/>
          </a:prstGeom>
          <a:noFill/>
        </p:spPr>
        <p:txBody>
          <a:bodyPr wrap="square" tIns="0" bIns="0" rtlCol="0">
            <a:spAutoFit/>
          </a:bodyPr>
          <a:lstStyle/>
          <a:p>
            <a:r>
              <a:rPr lang="en-US" sz="1200" b="1" dirty="0">
                <a:latin typeface="Consolas" panose="020B0609020204030204" pitchFamily="49" charset="0"/>
              </a:rPr>
              <a:t>template&lt;</a:t>
            </a:r>
            <a:r>
              <a:rPr lang="en-US" sz="1200" b="1" dirty="0" err="1">
                <a:latin typeface="Consolas" panose="020B0609020204030204" pitchFamily="49" charset="0"/>
              </a:rPr>
              <a:t>typename</a:t>
            </a:r>
            <a:r>
              <a:rPr lang="en-US" sz="1200" b="1" dirty="0">
                <a:latin typeface="Consolas" panose="020B0609020204030204" pitchFamily="49" charset="0"/>
              </a:rPr>
              <a:t> T&gt;</a:t>
            </a:r>
          </a:p>
          <a:p>
            <a:r>
              <a:rPr lang="en-US" sz="1200" b="1" dirty="0">
                <a:latin typeface="Consolas" panose="020B0609020204030204" pitchFamily="49" charset="0"/>
              </a:rPr>
              <a:t>class LinkedList</a:t>
            </a:r>
          </a:p>
          <a:p>
            <a:r>
              <a:rPr lang="en-US" sz="1200" b="1" dirty="0">
                <a:latin typeface="Consolas" panose="020B0609020204030204" pitchFamily="49" charset="0"/>
              </a:rPr>
              <a:t>{</a:t>
            </a:r>
          </a:p>
          <a:p>
            <a:r>
              <a:rPr lang="en-US" sz="1200" b="1" dirty="0">
                <a:latin typeface="Consolas" panose="020B0609020204030204" pitchFamily="49" charset="0"/>
              </a:rPr>
              <a:t>private:</a:t>
            </a:r>
          </a:p>
          <a:p>
            <a:r>
              <a:rPr lang="en-US" sz="1200" b="1" dirty="0">
                <a:latin typeface="Consolas" panose="020B0609020204030204" pitchFamily="49" charset="0"/>
              </a:rPr>
              <a:t>   struct Node</a:t>
            </a:r>
          </a:p>
          <a:p>
            <a:r>
              <a:rPr lang="en-US" sz="1200" b="1" dirty="0">
                <a:latin typeface="Consolas" panose="020B0609020204030204" pitchFamily="49" charset="0"/>
              </a:rPr>
              <a:t>   {</a:t>
            </a:r>
          </a:p>
          <a:p>
            <a:r>
              <a:rPr lang="en-US" sz="1200" b="1" dirty="0">
                <a:latin typeface="Consolas" panose="020B0609020204030204" pitchFamily="49" charset="0"/>
              </a:rPr>
              <a:t>      T data;</a:t>
            </a:r>
          </a:p>
          <a:p>
            <a:r>
              <a:rPr lang="en-US" sz="1200" b="1" dirty="0">
                <a:latin typeface="Consolas" panose="020B0609020204030204" pitchFamily="49" charset="0"/>
              </a:rPr>
              <a:t>      Node* next;</a:t>
            </a:r>
          </a:p>
          <a:p>
            <a:r>
              <a:rPr lang="en-US" sz="1200" b="1" dirty="0">
                <a:latin typeface="Consolas" panose="020B0609020204030204" pitchFamily="49" charset="0"/>
              </a:rPr>
              <a:t>      Node(const T&amp; d, Node* n) : data(d), next(n) { }</a:t>
            </a:r>
          </a:p>
          <a:p>
            <a:r>
              <a:rPr lang="en-US" sz="1200" b="1" dirty="0">
                <a:latin typeface="Consolas" panose="020B0609020204030204" pitchFamily="49" charset="0"/>
              </a:rPr>
              <a:t>   };</a:t>
            </a:r>
          </a:p>
          <a:p>
            <a:r>
              <a:rPr lang="en-US" sz="1200" b="1" dirty="0">
                <a:latin typeface="Consolas" panose="020B0609020204030204" pitchFamily="49" charset="0"/>
              </a:rPr>
              <a:t>   Node* head;</a:t>
            </a:r>
          </a:p>
          <a:p>
            <a:r>
              <a:rPr lang="en-US" sz="1200" b="1" dirty="0">
                <a:latin typeface="Consolas" panose="020B0609020204030204" pitchFamily="49" charset="0"/>
              </a:rPr>
              <a:t>public:</a:t>
            </a:r>
          </a:p>
          <a:p>
            <a:r>
              <a:rPr lang="en-US" sz="1200" b="1" dirty="0">
                <a:latin typeface="Consolas" panose="020B0609020204030204" pitchFamily="49" charset="0"/>
              </a:rPr>
              <a:t>   LinkedList() : head(NULL) { }</a:t>
            </a:r>
          </a:p>
          <a:p>
            <a:r>
              <a:rPr lang="en-US" sz="1200" b="1" dirty="0">
                <a:latin typeface="Consolas" panose="020B0609020204030204" pitchFamily="49" charset="0"/>
              </a:rPr>
              <a:t>   ~LinkedList() { ... }</a:t>
            </a:r>
          </a:p>
          <a:p>
            <a:r>
              <a:rPr lang="en-US" sz="1200" b="1" dirty="0">
                <a:latin typeface="Consolas" panose="020B0609020204030204" pitchFamily="49" charset="0"/>
              </a:rPr>
              <a:t>   void </a:t>
            </a:r>
            <a:r>
              <a:rPr lang="en-US" sz="1200" b="1" dirty="0" err="1">
                <a:latin typeface="Consolas" panose="020B0609020204030204" pitchFamily="49" charset="0"/>
              </a:rPr>
              <a:t>push_front</a:t>
            </a:r>
            <a:r>
              <a:rPr lang="en-US" sz="1200" b="1" dirty="0">
                <a:latin typeface="Consolas" panose="020B0609020204030204" pitchFamily="49" charset="0"/>
              </a:rPr>
              <a:t>(const T&amp; value)</a:t>
            </a:r>
          </a:p>
          <a:p>
            <a:r>
              <a:rPr lang="en-US" sz="1200" b="1" dirty="0">
                <a:latin typeface="Consolas" panose="020B0609020204030204" pitchFamily="49" charset="0"/>
              </a:rPr>
              <a:t>   { head = new Node(value, head); }</a:t>
            </a:r>
          </a:p>
          <a:p>
            <a:r>
              <a:rPr lang="en-US" sz="1200" b="1" dirty="0">
                <a:solidFill>
                  <a:srgbClr val="FF0000"/>
                </a:solidFill>
                <a:latin typeface="Consolas" panose="020B0609020204030204" pitchFamily="49" charset="0"/>
              </a:rPr>
              <a:t>   class Iterator</a:t>
            </a:r>
          </a:p>
          <a:p>
            <a:r>
              <a:rPr lang="en-US" sz="1200" b="1" dirty="0">
                <a:solidFill>
                  <a:srgbClr val="FF0000"/>
                </a:solidFill>
                <a:latin typeface="Consolas" panose="020B0609020204030204" pitchFamily="49" charset="0"/>
              </a:rPr>
              <a:t>   {</a:t>
            </a:r>
          </a:p>
          <a:p>
            <a:r>
              <a:rPr lang="en-US" sz="1200" b="1" dirty="0">
                <a:solidFill>
                  <a:srgbClr val="FF0000"/>
                </a:solidFill>
                <a:latin typeface="Consolas" panose="020B0609020204030204" pitchFamily="49" charset="0"/>
              </a:rPr>
              <a:t>   private:</a:t>
            </a:r>
          </a:p>
          <a:p>
            <a:r>
              <a:rPr lang="en-US" sz="1200" b="1" dirty="0">
                <a:solidFill>
                  <a:srgbClr val="FF0000"/>
                </a:solidFill>
                <a:latin typeface="Consolas" panose="020B0609020204030204" pitchFamily="49" charset="0"/>
              </a:rPr>
              <a:t>      Node* node;</a:t>
            </a:r>
          </a:p>
          <a:p>
            <a:r>
              <a:rPr lang="en-US" sz="1200" b="1" dirty="0">
                <a:solidFill>
                  <a:srgbClr val="FF0000"/>
                </a:solidFill>
                <a:latin typeface="Consolas" panose="020B0609020204030204" pitchFamily="49" charset="0"/>
              </a:rPr>
              <a:t>   public:</a:t>
            </a:r>
          </a:p>
          <a:p>
            <a:r>
              <a:rPr lang="en-US" sz="1200" b="1" dirty="0">
                <a:solidFill>
                  <a:srgbClr val="FF0000"/>
                </a:solidFill>
                <a:latin typeface="Consolas" panose="020B0609020204030204" pitchFamily="49" charset="0"/>
              </a:rPr>
              <a:t>      Iterator(Node* head) : node(head) { }</a:t>
            </a:r>
          </a:p>
          <a:p>
            <a:r>
              <a:rPr lang="en-US" sz="1200" b="1" dirty="0">
                <a:solidFill>
                  <a:srgbClr val="FF0000"/>
                </a:solidFill>
                <a:latin typeface="Consolas" panose="020B0609020204030204" pitchFamily="49" charset="0"/>
              </a:rPr>
              <a:t>      ~Iterator() {}</a:t>
            </a:r>
          </a:p>
          <a:p>
            <a:r>
              <a:rPr lang="en-US" sz="1200" b="1" dirty="0">
                <a:solidFill>
                  <a:srgbClr val="FF0000"/>
                </a:solidFill>
                <a:latin typeface="Consolas" panose="020B0609020204030204" pitchFamily="49" charset="0"/>
              </a:rPr>
              <a:t>      bool operator!=(const Iterator&amp; </a:t>
            </a:r>
            <a:r>
              <a:rPr lang="en-US" sz="1200" b="1" dirty="0" err="1">
                <a:solidFill>
                  <a:srgbClr val="FF0000"/>
                </a:solidFill>
                <a:latin typeface="Consolas" panose="020B0609020204030204" pitchFamily="49" charset="0"/>
              </a:rPr>
              <a:t>rhs</a:t>
            </a:r>
            <a:r>
              <a:rPr lang="en-US" sz="1200" b="1" dirty="0">
                <a:solidFill>
                  <a:srgbClr val="FF0000"/>
                </a:solidFill>
                <a:latin typeface="Consolas" panose="020B0609020204030204" pitchFamily="49" charset="0"/>
              </a:rPr>
              <a:t>) const { ... }</a:t>
            </a:r>
          </a:p>
          <a:p>
            <a:r>
              <a:rPr lang="en-US" sz="1200" b="1" dirty="0">
                <a:solidFill>
                  <a:srgbClr val="FF0000"/>
                </a:solidFill>
                <a:latin typeface="Consolas" panose="020B0609020204030204" pitchFamily="49" charset="0"/>
              </a:rPr>
              <a:t>      Iterator&amp; operator++() { ... }</a:t>
            </a:r>
          </a:p>
          <a:p>
            <a:r>
              <a:rPr lang="en-US" sz="1200" b="1" dirty="0">
                <a:solidFill>
                  <a:srgbClr val="FF0000"/>
                </a:solidFill>
                <a:latin typeface="Consolas" panose="020B0609020204030204" pitchFamily="49" charset="0"/>
              </a:rPr>
              <a:t>      T&amp; operator*() const { ... }</a:t>
            </a:r>
          </a:p>
          <a:p>
            <a:r>
              <a:rPr lang="en-US" sz="1200" b="1" dirty="0">
                <a:solidFill>
                  <a:srgbClr val="FF0000"/>
                </a:solidFill>
                <a:latin typeface="Consolas" panose="020B0609020204030204" pitchFamily="49" charset="0"/>
              </a:rPr>
              <a:t>   };</a:t>
            </a:r>
          </a:p>
          <a:p>
            <a:r>
              <a:rPr lang="en-US" sz="1200" b="1" dirty="0">
                <a:solidFill>
                  <a:srgbClr val="FF0000"/>
                </a:solidFill>
                <a:latin typeface="Consolas" panose="020B0609020204030204" pitchFamily="49" charset="0"/>
              </a:rPr>
              <a:t>   Iterator begin(void) { return LinkedList&lt;T&gt;::Iterator(head); }</a:t>
            </a:r>
          </a:p>
          <a:p>
            <a:r>
              <a:rPr lang="en-US" sz="1200" b="1" dirty="0">
                <a:solidFill>
                  <a:srgbClr val="FF0000"/>
                </a:solidFill>
                <a:latin typeface="Consolas" panose="020B0609020204030204" pitchFamily="49" charset="0"/>
              </a:rPr>
              <a:t>   Iterator end(void) { return LinkedList&lt;T&gt;::Iterator(NULL); }</a:t>
            </a:r>
          </a:p>
          <a:p>
            <a:r>
              <a:rPr lang="en-US" sz="1200" b="1" dirty="0">
                <a:latin typeface="Consolas" panose="020B0609020204030204" pitchFamily="49" charset="0"/>
              </a:rPr>
              <a:t>};</a:t>
            </a:r>
          </a:p>
        </p:txBody>
      </p:sp>
      <p:sp>
        <p:nvSpPr>
          <p:cNvPr id="13" name="TextBox 12"/>
          <p:cNvSpPr txBox="1"/>
          <p:nvPr/>
        </p:nvSpPr>
        <p:spPr>
          <a:xfrm>
            <a:off x="6199056" y="1295401"/>
            <a:ext cx="3745044" cy="3323987"/>
          </a:xfrm>
          <a:prstGeom prst="rect">
            <a:avLst/>
          </a:prstGeom>
          <a:noFill/>
        </p:spPr>
        <p:txBody>
          <a:bodyPr wrap="square" tIns="0" bIns="0" rtlCol="0">
            <a:spAutoFit/>
          </a:bodyPr>
          <a:lstStyle/>
          <a:p>
            <a:r>
              <a:rPr lang="en-US" sz="1200" b="1" dirty="0">
                <a:latin typeface="Consolas" panose="020B0609020204030204" pitchFamily="49" charset="0"/>
              </a:rPr>
              <a:t>int main()</a:t>
            </a:r>
          </a:p>
          <a:p>
            <a:r>
              <a:rPr lang="en-US" sz="1200" b="1" dirty="0">
                <a:latin typeface="Consolas" panose="020B0609020204030204" pitchFamily="49" charset="0"/>
              </a:rPr>
              <a:t>{</a:t>
            </a:r>
          </a:p>
          <a:p>
            <a:r>
              <a:rPr lang="en-US" sz="1200" b="1" dirty="0">
                <a:latin typeface="Consolas" panose="020B0609020204030204" pitchFamily="49" charset="0"/>
              </a:rPr>
              <a:t>   LinkedList&lt;int&gt; </a:t>
            </a:r>
            <a:r>
              <a:rPr lang="en-US" sz="1200" b="1" dirty="0" err="1">
                <a:latin typeface="Consolas" panose="020B0609020204030204" pitchFamily="49" charset="0"/>
              </a:rPr>
              <a:t>myList</a:t>
            </a:r>
            <a:r>
              <a:rPr lang="en-US" sz="1200" b="1" dirty="0">
                <a:latin typeface="Consolas" panose="020B0609020204030204" pitchFamily="49" charset="0"/>
              </a:rPr>
              <a:t>;</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(4);</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(3);</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(2);</a:t>
            </a:r>
          </a:p>
          <a:p>
            <a:r>
              <a:rPr lang="en-US" sz="1200" b="1" dirty="0">
                <a:latin typeface="Consolas" panose="020B0609020204030204" pitchFamily="49" charset="0"/>
              </a:rPr>
              <a:t>   </a:t>
            </a:r>
            <a:r>
              <a:rPr lang="en-US" sz="1200" b="1" dirty="0" err="1">
                <a:latin typeface="Consolas" panose="020B0609020204030204" pitchFamily="49" charset="0"/>
              </a:rPr>
              <a:t>myList.push_front</a:t>
            </a:r>
            <a:r>
              <a:rPr lang="en-US" sz="1200" b="1" dirty="0">
                <a:latin typeface="Consolas" panose="020B0609020204030204" pitchFamily="49" charset="0"/>
              </a:rPr>
              <a:t>(1);</a:t>
            </a:r>
          </a:p>
          <a:p>
            <a:r>
              <a:rPr lang="en-US" sz="1200" b="1" dirty="0">
                <a:latin typeface="Consolas" panose="020B0609020204030204" pitchFamily="49" charset="0"/>
              </a:rPr>
              <a:t>   cout &lt;&lt; </a:t>
            </a:r>
            <a:r>
              <a:rPr lang="en-US" sz="1200" b="1" dirty="0" err="1">
                <a:latin typeface="Consolas" panose="020B0609020204030204" pitchFamily="49" charset="0"/>
              </a:rPr>
              <a:t>myList</a:t>
            </a:r>
            <a:r>
              <a:rPr lang="en-US" sz="1200" b="1" dirty="0">
                <a:latin typeface="Consolas" panose="020B0609020204030204" pitchFamily="49" charset="0"/>
              </a:rPr>
              <a:t> &lt;&lt; endl;</a:t>
            </a:r>
          </a:p>
          <a:p>
            <a:endParaRPr lang="en-US" sz="1200" b="1" dirty="0">
              <a:latin typeface="Consolas" panose="020B0609020204030204" pitchFamily="49" charset="0"/>
            </a:endParaRPr>
          </a:p>
          <a:p>
            <a:r>
              <a:rPr lang="en-US" sz="1200" b="1" dirty="0">
                <a:solidFill>
                  <a:srgbClr val="FF0000"/>
                </a:solidFill>
                <a:latin typeface="Consolas" panose="020B0609020204030204" pitchFamily="49" charset="0"/>
              </a:rPr>
              <a:t>   LinkedList&lt;int&gt;::Iterator </a:t>
            </a:r>
            <a:r>
              <a:rPr lang="en-US" sz="1200" b="1" dirty="0" err="1">
                <a:solidFill>
                  <a:srgbClr val="FF0000"/>
                </a:solidFill>
                <a:latin typeface="Consolas" panose="020B0609020204030204" pitchFamily="49" charset="0"/>
              </a:rPr>
              <a:t>iter</a:t>
            </a:r>
            <a:r>
              <a:rPr lang="en-US" sz="1200" b="1" dirty="0">
                <a:solidFill>
                  <a:srgbClr val="FF0000"/>
                </a:solidFill>
                <a:latin typeface="Consolas" panose="020B0609020204030204" pitchFamily="49" charset="0"/>
              </a:rPr>
              <a:t> =</a:t>
            </a:r>
          </a:p>
          <a:p>
            <a:r>
              <a:rPr lang="en-US" sz="1200" b="1" dirty="0">
                <a:solidFill>
                  <a:srgbClr val="FF0000"/>
                </a:solidFill>
                <a:latin typeface="Consolas" panose="020B0609020204030204" pitchFamily="49" charset="0"/>
              </a:rPr>
              <a:t>                  </a:t>
            </a:r>
            <a:r>
              <a:rPr lang="en-US" sz="1200" b="1" dirty="0" err="1">
                <a:solidFill>
                  <a:srgbClr val="FF0000"/>
                </a:solidFill>
                <a:latin typeface="Consolas" panose="020B0609020204030204" pitchFamily="49" charset="0"/>
              </a:rPr>
              <a:t>myList.begin</a:t>
            </a:r>
            <a:r>
              <a:rPr lang="en-US" sz="1200" b="1" dirty="0">
                <a:solidFill>
                  <a:srgbClr val="FF0000"/>
                </a:solidFill>
                <a:latin typeface="Consolas" panose="020B0609020204030204" pitchFamily="49" charset="0"/>
              </a:rPr>
              <a:t>();</a:t>
            </a:r>
          </a:p>
          <a:p>
            <a:r>
              <a:rPr lang="en-US" sz="1200" b="1" dirty="0">
                <a:solidFill>
                  <a:srgbClr val="FF0000"/>
                </a:solidFill>
                <a:latin typeface="Consolas" panose="020B0609020204030204" pitchFamily="49" charset="0"/>
              </a:rPr>
              <a:t>   while (</a:t>
            </a:r>
            <a:r>
              <a:rPr lang="en-US" sz="1200" b="1" dirty="0" err="1">
                <a:solidFill>
                  <a:srgbClr val="FF0000"/>
                </a:solidFill>
                <a:latin typeface="Consolas" panose="020B0609020204030204" pitchFamily="49" charset="0"/>
              </a:rPr>
              <a:t>iter</a:t>
            </a:r>
            <a:r>
              <a:rPr lang="en-US" sz="1200" b="1" dirty="0">
                <a:solidFill>
                  <a:srgbClr val="FF0000"/>
                </a:solidFill>
                <a:latin typeface="Consolas" panose="020B0609020204030204" pitchFamily="49" charset="0"/>
              </a:rPr>
              <a:t> != </a:t>
            </a:r>
            <a:r>
              <a:rPr lang="en-US" sz="1200" b="1" dirty="0" err="1">
                <a:solidFill>
                  <a:srgbClr val="FF0000"/>
                </a:solidFill>
                <a:latin typeface="Consolas" panose="020B0609020204030204" pitchFamily="49" charset="0"/>
              </a:rPr>
              <a:t>myList.end</a:t>
            </a:r>
            <a:r>
              <a:rPr lang="en-US" sz="1200" b="1" dirty="0">
                <a:solidFill>
                  <a:srgbClr val="FF0000"/>
                </a:solidFill>
                <a:latin typeface="Consolas" panose="020B0609020204030204" pitchFamily="49" charset="0"/>
              </a:rPr>
              <a:t>())</a:t>
            </a:r>
          </a:p>
          <a:p>
            <a:r>
              <a:rPr lang="en-US" sz="1200" b="1" dirty="0">
                <a:solidFill>
                  <a:srgbClr val="FF0000"/>
                </a:solidFill>
                <a:latin typeface="Consolas" panose="020B0609020204030204" pitchFamily="49" charset="0"/>
              </a:rPr>
              <a:t>   {</a:t>
            </a:r>
          </a:p>
          <a:p>
            <a:r>
              <a:rPr lang="en-US" sz="1200" b="1" dirty="0">
                <a:solidFill>
                  <a:srgbClr val="FF0000"/>
                </a:solidFill>
                <a:latin typeface="Consolas" panose="020B0609020204030204" pitchFamily="49" charset="0"/>
              </a:rPr>
              <a:t>      cout &lt;&lt; *</a:t>
            </a:r>
            <a:r>
              <a:rPr lang="en-US" sz="1200" b="1" dirty="0" err="1">
                <a:solidFill>
                  <a:srgbClr val="FF0000"/>
                </a:solidFill>
                <a:latin typeface="Consolas" panose="020B0609020204030204" pitchFamily="49" charset="0"/>
              </a:rPr>
              <a:t>iter</a:t>
            </a:r>
            <a:r>
              <a:rPr lang="en-US" sz="1200" b="1" dirty="0">
                <a:solidFill>
                  <a:srgbClr val="FF0000"/>
                </a:solidFill>
                <a:latin typeface="Consolas" panose="020B0609020204030204" pitchFamily="49" charset="0"/>
              </a:rPr>
              <a:t> &lt;&lt; " ";</a:t>
            </a:r>
          </a:p>
          <a:p>
            <a:r>
              <a:rPr lang="en-US" sz="1200" b="1" dirty="0">
                <a:solidFill>
                  <a:srgbClr val="FF0000"/>
                </a:solidFill>
                <a:latin typeface="Consolas" panose="020B0609020204030204" pitchFamily="49" charset="0"/>
              </a:rPr>
              <a:t>      ++</a:t>
            </a:r>
            <a:r>
              <a:rPr lang="en-US" sz="1200" b="1" dirty="0" err="1">
                <a:solidFill>
                  <a:srgbClr val="FF0000"/>
                </a:solidFill>
                <a:latin typeface="Consolas" panose="020B0609020204030204" pitchFamily="49" charset="0"/>
              </a:rPr>
              <a:t>iter</a:t>
            </a:r>
            <a:r>
              <a:rPr lang="en-US" sz="1200" b="1" dirty="0">
                <a:solidFill>
                  <a:srgbClr val="FF0000"/>
                </a:solidFill>
                <a:latin typeface="Consolas" panose="020B0609020204030204" pitchFamily="49" charset="0"/>
              </a:rPr>
              <a:t>;</a:t>
            </a:r>
          </a:p>
          <a:p>
            <a:r>
              <a:rPr lang="en-US" sz="1200" b="1" dirty="0">
                <a:solidFill>
                  <a:srgbClr val="FF0000"/>
                </a:solidFill>
                <a:latin typeface="Consolas" panose="020B0609020204030204" pitchFamily="49" charset="0"/>
              </a:rPr>
              <a:t>   }</a:t>
            </a:r>
          </a:p>
          <a:p>
            <a:r>
              <a:rPr lang="en-US" sz="1200" b="1" dirty="0">
                <a:latin typeface="Consolas" panose="020B0609020204030204" pitchFamily="49" charset="0"/>
              </a:rPr>
              <a:t>   return 0;</a:t>
            </a:r>
          </a:p>
          <a:p>
            <a:r>
              <a:rPr lang="en-US" sz="1200" b="1" dirty="0">
                <a:latin typeface="Consolas" panose="020B0609020204030204" pitchFamily="49" charset="0"/>
              </a:rPr>
              <a:t>}</a:t>
            </a:r>
          </a:p>
        </p:txBody>
      </p:sp>
      <p:grpSp>
        <p:nvGrpSpPr>
          <p:cNvPr id="10" name="Group 9">
            <a:extLst>
              <a:ext uri="{FF2B5EF4-FFF2-40B4-BE49-F238E27FC236}">
                <a16:creationId xmlns:a16="http://schemas.microsoft.com/office/drawing/2014/main" id="{5EB02298-AF8D-49F6-96C6-AE1814E289C6}"/>
              </a:ext>
            </a:extLst>
          </p:cNvPr>
          <p:cNvGrpSpPr/>
          <p:nvPr/>
        </p:nvGrpSpPr>
        <p:grpSpPr>
          <a:xfrm>
            <a:off x="7925753" y="3886200"/>
            <a:ext cx="1854200" cy="1676400"/>
            <a:chOff x="2260600" y="1981200"/>
            <a:chExt cx="1854200" cy="1676400"/>
          </a:xfrm>
        </p:grpSpPr>
        <p:sp>
          <p:nvSpPr>
            <p:cNvPr id="11" name="Oval 10">
              <a:extLst>
                <a:ext uri="{FF2B5EF4-FFF2-40B4-BE49-F238E27FC236}">
                  <a16:creationId xmlns:a16="http://schemas.microsoft.com/office/drawing/2014/main" id="{25FB4F41-BC32-4618-8924-AF0DBC049CF0}"/>
                </a:ext>
              </a:extLst>
            </p:cNvPr>
            <p:cNvSpPr/>
            <p:nvPr/>
          </p:nvSpPr>
          <p:spPr>
            <a:xfrm>
              <a:off x="2286000" y="1981200"/>
              <a:ext cx="1803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EAED884-F91B-4641-A272-591F4205D2E5}"/>
                </a:ext>
              </a:extLst>
            </p:cNvPr>
            <p:cNvSpPr txBox="1"/>
            <p:nvPr/>
          </p:nvSpPr>
          <p:spPr>
            <a:xfrm>
              <a:off x="2286000" y="2133600"/>
              <a:ext cx="1828800" cy="369332"/>
            </a:xfrm>
            <a:prstGeom prst="rect">
              <a:avLst/>
            </a:prstGeom>
            <a:noFill/>
          </p:spPr>
          <p:txBody>
            <a:bodyPr wrap="square" rtlCol="0">
              <a:spAutoFit/>
            </a:bodyPr>
            <a:lstStyle/>
            <a:p>
              <a:pPr algn="ctr"/>
              <a:r>
                <a:rPr lang="en-US" b="1" dirty="0" err="1">
                  <a:solidFill>
                    <a:schemeClr val="bg1"/>
                  </a:solidFill>
                </a:rPr>
                <a:t>MyList</a:t>
              </a:r>
              <a:endParaRPr lang="en-US" b="1" dirty="0">
                <a:solidFill>
                  <a:schemeClr val="bg1"/>
                </a:solidFill>
              </a:endParaRPr>
            </a:p>
          </p:txBody>
        </p:sp>
        <p:sp>
          <p:nvSpPr>
            <p:cNvPr id="15" name="Oval 14">
              <a:extLst>
                <a:ext uri="{FF2B5EF4-FFF2-40B4-BE49-F238E27FC236}">
                  <a16:creationId xmlns:a16="http://schemas.microsoft.com/office/drawing/2014/main" id="{D0F365F6-03BE-4C69-A8DB-B64B1B22E7ED}"/>
                </a:ext>
              </a:extLst>
            </p:cNvPr>
            <p:cNvSpPr/>
            <p:nvPr/>
          </p:nvSpPr>
          <p:spPr>
            <a:xfrm>
              <a:off x="2527300" y="2724666"/>
              <a:ext cx="1295400" cy="6858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0D16AF0-C02B-4ADB-8E85-C552152272C1}"/>
                </a:ext>
              </a:extLst>
            </p:cNvPr>
            <p:cNvSpPr txBox="1"/>
            <p:nvPr/>
          </p:nvSpPr>
          <p:spPr>
            <a:xfrm>
              <a:off x="2260600" y="2882900"/>
              <a:ext cx="1828800" cy="369332"/>
            </a:xfrm>
            <a:prstGeom prst="rect">
              <a:avLst/>
            </a:prstGeom>
            <a:noFill/>
          </p:spPr>
          <p:txBody>
            <a:bodyPr wrap="square" rtlCol="0">
              <a:spAutoFit/>
            </a:bodyPr>
            <a:lstStyle/>
            <a:p>
              <a:pPr algn="ctr"/>
              <a:r>
                <a:rPr lang="en-US" b="1" dirty="0">
                  <a:solidFill>
                    <a:schemeClr val="bg1"/>
                  </a:solidFill>
                </a:rPr>
                <a:t>Iterator</a:t>
              </a:r>
            </a:p>
          </p:txBody>
        </p:sp>
      </p:grpSp>
    </p:spTree>
    <p:extLst>
      <p:ext uri="{BB962C8B-B14F-4D97-AF65-F5344CB8AC3E}">
        <p14:creationId xmlns:p14="http://schemas.microsoft.com/office/powerpoint/2010/main" val="391747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 Implement Functionality</a:t>
            </a:r>
          </a:p>
        </p:txBody>
      </p:sp>
      <p:sp>
        <p:nvSpPr>
          <p:cNvPr id="3" name="Footer Placeholder 2"/>
          <p:cNvSpPr>
            <a:spLocks noGrp="1"/>
          </p:cNvSpPr>
          <p:nvPr>
            <p:ph type="ftr" sz="quarter" idx="11"/>
          </p:nvPr>
        </p:nvSpPr>
        <p:spPr/>
        <p:txBody>
          <a:bodyPr/>
          <a:lstStyle/>
          <a:p>
            <a:pPr>
              <a:defRPr/>
            </a:pPr>
            <a:r>
              <a:rPr lang="en-US"/>
              <a:t>Stacks (16)</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13</a:t>
            </a:fld>
            <a:endParaRPr lang="en-US" dirty="0"/>
          </a:p>
        </p:txBody>
      </p:sp>
      <p:sp>
        <p:nvSpPr>
          <p:cNvPr id="5" name="TextBox 4"/>
          <p:cNvSpPr txBox="1"/>
          <p:nvPr/>
        </p:nvSpPr>
        <p:spPr>
          <a:xfrm>
            <a:off x="1371600" y="1295400"/>
            <a:ext cx="8458200" cy="5539978"/>
          </a:xfrm>
          <a:prstGeom prst="rect">
            <a:avLst/>
          </a:prstGeom>
          <a:noFill/>
        </p:spPr>
        <p:txBody>
          <a:bodyPr wrap="square" tIns="0" bIns="0" rtlCol="0">
            <a:spAutoFit/>
          </a:bodyPr>
          <a:lstStyle/>
          <a:p>
            <a:r>
              <a:rPr lang="en-US" sz="1200" b="1" dirty="0">
                <a:latin typeface="Consolas" panose="020B0609020204030204" pitchFamily="49" charset="0"/>
              </a:rPr>
              <a:t>template&lt;</a:t>
            </a:r>
            <a:r>
              <a:rPr lang="en-US" sz="1200" b="1" dirty="0" err="1">
                <a:latin typeface="Consolas" panose="020B0609020204030204" pitchFamily="49" charset="0"/>
              </a:rPr>
              <a:t>typename</a:t>
            </a:r>
            <a:r>
              <a:rPr lang="en-US" sz="1200" b="1" dirty="0">
                <a:latin typeface="Consolas" panose="020B0609020204030204" pitchFamily="49" charset="0"/>
              </a:rPr>
              <a:t> T&gt;</a:t>
            </a:r>
          </a:p>
          <a:p>
            <a:r>
              <a:rPr lang="en-US" sz="1200" b="1" dirty="0">
                <a:latin typeface="Consolas" panose="020B0609020204030204" pitchFamily="49" charset="0"/>
              </a:rPr>
              <a:t>class LinkedList</a:t>
            </a:r>
          </a:p>
          <a:p>
            <a:r>
              <a:rPr lang="en-US" sz="1200" b="1" dirty="0">
                <a:latin typeface="Consolas" panose="020B0609020204030204" pitchFamily="49" charset="0"/>
              </a:rPr>
              <a:t>{</a:t>
            </a:r>
          </a:p>
          <a:p>
            <a:r>
              <a:rPr lang="en-US" sz="1200" b="1" dirty="0">
                <a:latin typeface="Consolas" panose="020B0609020204030204" pitchFamily="49" charset="0"/>
              </a:rPr>
              <a:t>private:</a:t>
            </a:r>
          </a:p>
          <a:p>
            <a:r>
              <a:rPr lang="en-US" sz="1200" b="1" dirty="0">
                <a:latin typeface="Consolas" panose="020B0609020204030204" pitchFamily="49" charset="0"/>
              </a:rPr>
              <a:t>   struct Node { ... };</a:t>
            </a:r>
          </a:p>
          <a:p>
            <a:r>
              <a:rPr lang="en-US" sz="1200" b="1" dirty="0">
                <a:latin typeface="Consolas" panose="020B0609020204030204" pitchFamily="49" charset="0"/>
              </a:rPr>
              <a:t>   Node* head;</a:t>
            </a:r>
          </a:p>
          <a:p>
            <a:r>
              <a:rPr lang="en-US" sz="1200" b="1" dirty="0">
                <a:latin typeface="Consolas" panose="020B0609020204030204" pitchFamily="49" charset="0"/>
              </a:rPr>
              <a:t>public:</a:t>
            </a:r>
          </a:p>
          <a:p>
            <a:r>
              <a:rPr lang="en-US" sz="1200" b="1" dirty="0">
                <a:latin typeface="Consolas" panose="020B0609020204030204" pitchFamily="49" charset="0"/>
              </a:rPr>
              <a:t>   LinkedList() : head(NULL) { }</a:t>
            </a:r>
          </a:p>
          <a:p>
            <a:r>
              <a:rPr lang="en-US" sz="1200" b="1" dirty="0">
                <a:latin typeface="Consolas" panose="020B0609020204030204" pitchFamily="49" charset="0"/>
              </a:rPr>
              <a:t>   ~LinkedList() { ... }</a:t>
            </a:r>
          </a:p>
          <a:p>
            <a:r>
              <a:rPr lang="en-US" sz="1200" b="1" dirty="0">
                <a:latin typeface="Consolas" panose="020B0609020204030204" pitchFamily="49" charset="0"/>
              </a:rPr>
              <a:t>   void </a:t>
            </a:r>
            <a:r>
              <a:rPr lang="en-US" sz="1200" b="1" dirty="0" err="1">
                <a:latin typeface="Consolas" panose="020B0609020204030204" pitchFamily="49" charset="0"/>
              </a:rPr>
              <a:t>push_front</a:t>
            </a:r>
            <a:r>
              <a:rPr lang="en-US" sz="1200" b="1" dirty="0">
                <a:latin typeface="Consolas" panose="020B0609020204030204" pitchFamily="49" charset="0"/>
              </a:rPr>
              <a:t>(const T&amp; value)</a:t>
            </a:r>
          </a:p>
          <a:p>
            <a:r>
              <a:rPr lang="en-US" sz="1200" b="1" dirty="0">
                <a:latin typeface="Consolas" panose="020B0609020204030204" pitchFamily="49" charset="0"/>
              </a:rPr>
              <a:t>   { head = new Node(value, head); }</a:t>
            </a:r>
          </a:p>
          <a:p>
            <a:r>
              <a:rPr lang="en-US" sz="1200" b="1" dirty="0">
                <a:latin typeface="Consolas" panose="020B0609020204030204" pitchFamily="49" charset="0"/>
              </a:rPr>
              <a:t>   class Iterator { ... };</a:t>
            </a:r>
          </a:p>
          <a:p>
            <a:r>
              <a:rPr lang="en-US" sz="1200" b="1" dirty="0">
                <a:latin typeface="Consolas" panose="020B0609020204030204" pitchFamily="49" charset="0"/>
              </a:rPr>
              <a:t>   Iterator begin(void) { return LinkedList&lt;T&gt;::Iterator(head); }</a:t>
            </a:r>
          </a:p>
          <a:p>
            <a:r>
              <a:rPr lang="en-US" sz="1200" b="1" dirty="0">
                <a:latin typeface="Consolas" panose="020B0609020204030204" pitchFamily="49" charset="0"/>
              </a:rPr>
              <a:t>   Iterator end(void) { return LinkedList&lt;T&gt;::Iterator(NULL); }</a:t>
            </a:r>
          </a:p>
          <a:p>
            <a:endParaRPr lang="en-US" sz="1200" b="1" dirty="0">
              <a:solidFill>
                <a:srgbClr val="FF0000"/>
              </a:solidFill>
              <a:latin typeface="Consolas" panose="020B0609020204030204" pitchFamily="49" charset="0"/>
            </a:endParaRPr>
          </a:p>
          <a:p>
            <a:r>
              <a:rPr lang="en-US" sz="1200" b="1" dirty="0">
                <a:solidFill>
                  <a:srgbClr val="FF0000"/>
                </a:solidFill>
                <a:latin typeface="Consolas" panose="020B0609020204030204" pitchFamily="49" charset="0"/>
              </a:rPr>
              <a:t>   /** Return iterator pointing found value in linked list */</a:t>
            </a:r>
          </a:p>
          <a:p>
            <a:r>
              <a:rPr lang="en-US" sz="1200" b="1" dirty="0">
                <a:solidFill>
                  <a:srgbClr val="FF0000"/>
                </a:solidFill>
                <a:latin typeface="Consolas" panose="020B0609020204030204" pitchFamily="49" charset="0"/>
              </a:rPr>
              <a:t>   Iterator find(Iterator first, Iterator last, const T&amp; value) { ... }</a:t>
            </a:r>
          </a:p>
          <a:p>
            <a:endParaRPr lang="en-US" sz="1200" b="1" dirty="0">
              <a:solidFill>
                <a:srgbClr val="FF0000"/>
              </a:solidFill>
              <a:latin typeface="Consolas" panose="020B0609020204030204" pitchFamily="49" charset="0"/>
            </a:endParaRPr>
          </a:p>
          <a:p>
            <a:r>
              <a:rPr lang="en-US" sz="1200" b="1" dirty="0">
                <a:solidFill>
                  <a:srgbClr val="FF0000"/>
                </a:solidFill>
                <a:latin typeface="Consolas" panose="020B0609020204030204" pitchFamily="49" charset="0"/>
              </a:rPr>
              <a:t>   /** Return iterator pointing to inserted value in linked list */</a:t>
            </a:r>
          </a:p>
          <a:p>
            <a:r>
              <a:rPr lang="en-US" sz="1200" b="1" dirty="0">
                <a:solidFill>
                  <a:srgbClr val="FF0000"/>
                </a:solidFill>
                <a:latin typeface="Consolas" panose="020B0609020204030204" pitchFamily="49" charset="0"/>
              </a:rPr>
              <a:t>   Iterator insert(Iterator position, const T&amp; value) { ... }</a:t>
            </a:r>
          </a:p>
          <a:p>
            <a:endParaRPr lang="en-US" sz="1200" b="1" dirty="0">
              <a:solidFill>
                <a:srgbClr val="FF0000"/>
              </a:solidFill>
              <a:latin typeface="Consolas" panose="020B0609020204030204" pitchFamily="49" charset="0"/>
            </a:endParaRPr>
          </a:p>
          <a:p>
            <a:r>
              <a:rPr lang="en-US" sz="1200" b="1" dirty="0">
                <a:solidFill>
                  <a:srgbClr val="FF0000"/>
                </a:solidFill>
                <a:latin typeface="Consolas" panose="020B0609020204030204" pitchFamily="49" charset="0"/>
              </a:rPr>
              <a:t>   /** Return iterator pointing to inserted value in linked list */</a:t>
            </a:r>
          </a:p>
          <a:p>
            <a:r>
              <a:rPr lang="en-US" sz="1200" b="1" dirty="0">
                <a:solidFill>
                  <a:srgbClr val="FF0000"/>
                </a:solidFill>
                <a:latin typeface="Consolas" panose="020B0609020204030204" pitchFamily="49" charset="0"/>
              </a:rPr>
              <a:t>   Iterator </a:t>
            </a:r>
            <a:r>
              <a:rPr lang="en-US" sz="1200" b="1" dirty="0" err="1">
                <a:solidFill>
                  <a:srgbClr val="FF0000"/>
                </a:solidFill>
                <a:latin typeface="Consolas" panose="020B0609020204030204" pitchFamily="49" charset="0"/>
              </a:rPr>
              <a:t>insert_after</a:t>
            </a:r>
            <a:r>
              <a:rPr lang="en-US" sz="1200" b="1" dirty="0">
                <a:solidFill>
                  <a:srgbClr val="FF0000"/>
                </a:solidFill>
                <a:latin typeface="Consolas" panose="020B0609020204030204" pitchFamily="49" charset="0"/>
              </a:rPr>
              <a:t>(Iterator position, const T&amp; value) { ... }</a:t>
            </a:r>
          </a:p>
          <a:p>
            <a:endParaRPr lang="en-US" sz="1200" b="1" dirty="0">
              <a:solidFill>
                <a:srgbClr val="FF0000"/>
              </a:solidFill>
              <a:latin typeface="Consolas" panose="020B0609020204030204" pitchFamily="49" charset="0"/>
            </a:endParaRPr>
          </a:p>
          <a:p>
            <a:r>
              <a:rPr lang="en-US" sz="1200" b="1" dirty="0">
                <a:solidFill>
                  <a:srgbClr val="FF0000"/>
                </a:solidFill>
                <a:latin typeface="Consolas" panose="020B0609020204030204" pitchFamily="49" charset="0"/>
              </a:rPr>
              <a:t>   /** Return iterator pointing to next item after deleted node linked list */</a:t>
            </a:r>
          </a:p>
          <a:p>
            <a:r>
              <a:rPr lang="en-US" sz="1200" b="1" dirty="0">
                <a:solidFill>
                  <a:srgbClr val="FF0000"/>
                </a:solidFill>
                <a:latin typeface="Consolas" panose="020B0609020204030204" pitchFamily="49" charset="0"/>
              </a:rPr>
              <a:t>   Iterator erase(Iterator position) { ... }</a:t>
            </a:r>
          </a:p>
          <a:p>
            <a:endParaRPr lang="en-US" sz="1200" b="1" dirty="0">
              <a:solidFill>
                <a:srgbClr val="FF0000"/>
              </a:solidFill>
              <a:latin typeface="Consolas" panose="020B0609020204030204" pitchFamily="49" charset="0"/>
            </a:endParaRPr>
          </a:p>
          <a:p>
            <a:r>
              <a:rPr lang="en-US" sz="1200" b="1" dirty="0">
                <a:solidFill>
                  <a:srgbClr val="FF0000"/>
                </a:solidFill>
                <a:latin typeface="Consolas" panose="020B0609020204030204" pitchFamily="49" charset="0"/>
              </a:rPr>
              <a:t>   /** Replace first found </a:t>
            </a:r>
            <a:r>
              <a:rPr lang="en-US" sz="1200" b="1" dirty="0" err="1">
                <a:solidFill>
                  <a:srgbClr val="FF0000"/>
                </a:solidFill>
                <a:latin typeface="Consolas" panose="020B0609020204030204" pitchFamily="49" charset="0"/>
              </a:rPr>
              <a:t>old_value</a:t>
            </a:r>
            <a:r>
              <a:rPr lang="en-US" sz="1200" b="1" dirty="0">
                <a:solidFill>
                  <a:srgbClr val="FF0000"/>
                </a:solidFill>
                <a:latin typeface="Consolas" panose="020B0609020204030204" pitchFamily="49" charset="0"/>
              </a:rPr>
              <a:t>(s) with </a:t>
            </a:r>
            <a:r>
              <a:rPr lang="en-US" sz="1200" b="1" dirty="0" err="1">
                <a:solidFill>
                  <a:srgbClr val="FF0000"/>
                </a:solidFill>
                <a:latin typeface="Consolas" panose="020B0609020204030204" pitchFamily="49" charset="0"/>
              </a:rPr>
              <a:t>new_value</a:t>
            </a:r>
            <a:r>
              <a:rPr lang="en-US" sz="1200" b="1" dirty="0">
                <a:solidFill>
                  <a:srgbClr val="FF0000"/>
                </a:solidFill>
                <a:latin typeface="Consolas" panose="020B0609020204030204" pitchFamily="49" charset="0"/>
              </a:rPr>
              <a:t> */</a:t>
            </a:r>
          </a:p>
          <a:p>
            <a:r>
              <a:rPr lang="en-US" sz="1200" b="1" dirty="0">
                <a:solidFill>
                  <a:srgbClr val="FF0000"/>
                </a:solidFill>
                <a:latin typeface="Consolas" panose="020B0609020204030204" pitchFamily="49" charset="0"/>
              </a:rPr>
              <a:t>   void replace(Iterator first, Iterator last, const T&amp; </a:t>
            </a:r>
            <a:r>
              <a:rPr lang="en-US" sz="1200" b="1" dirty="0" err="1">
                <a:solidFill>
                  <a:srgbClr val="FF0000"/>
                </a:solidFill>
                <a:latin typeface="Consolas" panose="020B0609020204030204" pitchFamily="49" charset="0"/>
              </a:rPr>
              <a:t>old_value</a:t>
            </a:r>
            <a:r>
              <a:rPr lang="en-US" sz="1200" b="1" dirty="0">
                <a:solidFill>
                  <a:srgbClr val="FF0000"/>
                </a:solidFill>
                <a:latin typeface="Consolas" panose="020B0609020204030204" pitchFamily="49" charset="0"/>
              </a:rPr>
              <a:t>, const T&amp; </a:t>
            </a:r>
            <a:r>
              <a:rPr lang="en-US" sz="1200" b="1" dirty="0" err="1">
                <a:solidFill>
                  <a:srgbClr val="FF0000"/>
                </a:solidFill>
                <a:latin typeface="Consolas" panose="020B0609020204030204" pitchFamily="49" charset="0"/>
              </a:rPr>
              <a:t>new_value</a:t>
            </a:r>
            <a:r>
              <a:rPr lang="en-US" sz="1200" b="1" dirty="0">
                <a:solidFill>
                  <a:srgbClr val="FF0000"/>
                </a:solidFill>
                <a:latin typeface="Consolas" panose="020B0609020204030204" pitchFamily="49" charset="0"/>
              </a:rPr>
              <a:t>) { ... }</a:t>
            </a:r>
          </a:p>
          <a:p>
            <a:r>
              <a:rPr lang="en-US" sz="1200" b="1" dirty="0">
                <a:latin typeface="Consolas" panose="020B0609020204030204" pitchFamily="49" charset="0"/>
              </a:rPr>
              <a:t>};</a:t>
            </a:r>
          </a:p>
        </p:txBody>
      </p:sp>
      <p:grpSp>
        <p:nvGrpSpPr>
          <p:cNvPr id="10" name="Group 9">
            <a:extLst>
              <a:ext uri="{FF2B5EF4-FFF2-40B4-BE49-F238E27FC236}">
                <a16:creationId xmlns:a16="http://schemas.microsoft.com/office/drawing/2014/main" id="{5EB02298-AF8D-49F6-96C6-AE1814E289C6}"/>
              </a:ext>
            </a:extLst>
          </p:cNvPr>
          <p:cNvGrpSpPr/>
          <p:nvPr/>
        </p:nvGrpSpPr>
        <p:grpSpPr>
          <a:xfrm>
            <a:off x="7925753" y="3886200"/>
            <a:ext cx="1854200" cy="1676400"/>
            <a:chOff x="2260600" y="1981200"/>
            <a:chExt cx="1854200" cy="1676400"/>
          </a:xfrm>
        </p:grpSpPr>
        <p:sp>
          <p:nvSpPr>
            <p:cNvPr id="11" name="Oval 10">
              <a:extLst>
                <a:ext uri="{FF2B5EF4-FFF2-40B4-BE49-F238E27FC236}">
                  <a16:creationId xmlns:a16="http://schemas.microsoft.com/office/drawing/2014/main" id="{25FB4F41-BC32-4618-8924-AF0DBC049CF0}"/>
                </a:ext>
              </a:extLst>
            </p:cNvPr>
            <p:cNvSpPr/>
            <p:nvPr/>
          </p:nvSpPr>
          <p:spPr>
            <a:xfrm>
              <a:off x="2286000" y="1981200"/>
              <a:ext cx="1803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EAED884-F91B-4641-A272-591F4205D2E5}"/>
                </a:ext>
              </a:extLst>
            </p:cNvPr>
            <p:cNvSpPr txBox="1"/>
            <p:nvPr/>
          </p:nvSpPr>
          <p:spPr>
            <a:xfrm>
              <a:off x="2286000" y="2133600"/>
              <a:ext cx="1828800" cy="369332"/>
            </a:xfrm>
            <a:prstGeom prst="rect">
              <a:avLst/>
            </a:prstGeom>
            <a:noFill/>
          </p:spPr>
          <p:txBody>
            <a:bodyPr wrap="square" rtlCol="0">
              <a:spAutoFit/>
            </a:bodyPr>
            <a:lstStyle/>
            <a:p>
              <a:pPr algn="ctr"/>
              <a:r>
                <a:rPr lang="en-US" b="1" dirty="0" err="1">
                  <a:solidFill>
                    <a:schemeClr val="bg1"/>
                  </a:solidFill>
                </a:rPr>
                <a:t>MyList</a:t>
              </a:r>
              <a:endParaRPr lang="en-US" b="1" dirty="0">
                <a:solidFill>
                  <a:schemeClr val="bg1"/>
                </a:solidFill>
              </a:endParaRPr>
            </a:p>
          </p:txBody>
        </p:sp>
        <p:sp>
          <p:nvSpPr>
            <p:cNvPr id="15" name="Oval 14">
              <a:extLst>
                <a:ext uri="{FF2B5EF4-FFF2-40B4-BE49-F238E27FC236}">
                  <a16:creationId xmlns:a16="http://schemas.microsoft.com/office/drawing/2014/main" id="{D0F365F6-03BE-4C69-A8DB-B64B1B22E7ED}"/>
                </a:ext>
              </a:extLst>
            </p:cNvPr>
            <p:cNvSpPr/>
            <p:nvPr/>
          </p:nvSpPr>
          <p:spPr>
            <a:xfrm>
              <a:off x="2527300" y="2724666"/>
              <a:ext cx="1295400" cy="6858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0D16AF0-C02B-4ADB-8E85-C552152272C1}"/>
                </a:ext>
              </a:extLst>
            </p:cNvPr>
            <p:cNvSpPr txBox="1"/>
            <p:nvPr/>
          </p:nvSpPr>
          <p:spPr>
            <a:xfrm>
              <a:off x="2260600" y="2882900"/>
              <a:ext cx="1828800" cy="369332"/>
            </a:xfrm>
            <a:prstGeom prst="rect">
              <a:avLst/>
            </a:prstGeom>
            <a:noFill/>
          </p:spPr>
          <p:txBody>
            <a:bodyPr wrap="square" rtlCol="0">
              <a:spAutoFit/>
            </a:bodyPr>
            <a:lstStyle/>
            <a:p>
              <a:pPr algn="ctr"/>
              <a:r>
                <a:rPr lang="en-US" b="1" dirty="0">
                  <a:solidFill>
                    <a:schemeClr val="bg1"/>
                  </a:solidFill>
                </a:rPr>
                <a:t>Iterator</a:t>
              </a:r>
            </a:p>
          </p:txBody>
        </p:sp>
      </p:grpSp>
    </p:spTree>
    <p:extLst>
      <p:ext uri="{BB962C8B-B14F-4D97-AF65-F5344CB8AC3E}">
        <p14:creationId xmlns:p14="http://schemas.microsoft.com/office/powerpoint/2010/main" val="245698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of Iterator Lab</a:t>
            </a:r>
          </a:p>
        </p:txBody>
      </p:sp>
      <p:sp>
        <p:nvSpPr>
          <p:cNvPr id="3" name="Footer Placeholder 2"/>
          <p:cNvSpPr>
            <a:spLocks noGrp="1"/>
          </p:cNvSpPr>
          <p:nvPr>
            <p:ph type="ftr" sz="quarter" idx="11"/>
          </p:nvPr>
        </p:nvSpPr>
        <p:spPr/>
        <p:txBody>
          <a:bodyPr/>
          <a:lstStyle/>
          <a:p>
            <a:pPr>
              <a:defRPr/>
            </a:pPr>
            <a:r>
              <a:rPr lang="en-US"/>
              <a:t>Stacks (16)</a:t>
            </a:r>
            <a:endParaRPr lang="en-US" dirty="0"/>
          </a:p>
        </p:txBody>
      </p:sp>
      <p:sp>
        <p:nvSpPr>
          <p:cNvPr id="4" name="Slide Number Placeholder 3"/>
          <p:cNvSpPr>
            <a:spLocks noGrp="1"/>
          </p:cNvSpPr>
          <p:nvPr>
            <p:ph type="sldNum" sz="quarter" idx="12"/>
          </p:nvPr>
        </p:nvSpPr>
        <p:spPr/>
        <p:txBody>
          <a:bodyPr/>
          <a:lstStyle/>
          <a:p>
            <a:pPr>
              <a:defRPr/>
            </a:pPr>
            <a:fld id="{F59D9B86-AB8B-404F-8D86-C97B35C4C67E}" type="slidenum">
              <a:rPr lang="en-US" smtClean="0"/>
              <a:pPr>
                <a:defRPr/>
              </a:pPr>
              <a:t>14</a:t>
            </a:fld>
            <a:endParaRPr lang="en-US" dirty="0"/>
          </a:p>
        </p:txBody>
      </p:sp>
      <p:sp>
        <p:nvSpPr>
          <p:cNvPr id="5" name="TextBox 4"/>
          <p:cNvSpPr txBox="1"/>
          <p:nvPr/>
        </p:nvSpPr>
        <p:spPr>
          <a:xfrm>
            <a:off x="-2232920" y="1344711"/>
            <a:ext cx="7543800" cy="5509200"/>
          </a:xfrm>
          <a:prstGeom prst="rect">
            <a:avLst/>
          </a:prstGeom>
          <a:noFill/>
        </p:spPr>
        <p:txBody>
          <a:bodyPr wrap="square" rtlCol="0">
            <a:spAutoFit/>
          </a:bodyPr>
          <a:lstStyle/>
          <a:p>
            <a:r>
              <a:rPr lang="en-US" sz="1600" b="1" dirty="0">
                <a:latin typeface="Consolas" panose="020B0609020204030204" pitchFamily="49" charset="0"/>
              </a:rPr>
              <a:t>Insert Groot. happy am I</a:t>
            </a:r>
          </a:p>
          <a:p>
            <a:r>
              <a:rPr lang="en-US" sz="1600" b="1" dirty="0">
                <a:latin typeface="Consolas" panose="020B0609020204030204" pitchFamily="49" charset="0"/>
              </a:rPr>
              <a:t>Iterate</a:t>
            </a:r>
          </a:p>
          <a:p>
            <a:r>
              <a:rPr lang="en-US" sz="1600" b="1" dirty="0">
                <a:solidFill>
                  <a:srgbClr val="FF0000"/>
                </a:solidFill>
                <a:latin typeface="Consolas" panose="020B0609020204030204" pitchFamily="49" charset="0"/>
              </a:rPr>
              <a:t> [I]</a:t>
            </a:r>
          </a:p>
          <a:p>
            <a:r>
              <a:rPr lang="en-US" sz="1600" b="1" dirty="0">
                <a:solidFill>
                  <a:srgbClr val="FF0000"/>
                </a:solidFill>
                <a:latin typeface="Consolas" panose="020B0609020204030204" pitchFamily="49" charset="0"/>
              </a:rPr>
              <a:t> [am]</a:t>
            </a:r>
          </a:p>
          <a:p>
            <a:r>
              <a:rPr lang="en-US" sz="1600" b="1" dirty="0">
                <a:solidFill>
                  <a:srgbClr val="FF0000"/>
                </a:solidFill>
                <a:latin typeface="Consolas" panose="020B0609020204030204" pitchFamily="49" charset="0"/>
              </a:rPr>
              <a:t> [happy]</a:t>
            </a:r>
          </a:p>
          <a:p>
            <a:r>
              <a:rPr lang="en-US" sz="1600" b="1" dirty="0">
                <a:solidFill>
                  <a:srgbClr val="FF0000"/>
                </a:solidFill>
                <a:latin typeface="Consolas" panose="020B0609020204030204" pitchFamily="49" charset="0"/>
              </a:rPr>
              <a:t> [Groot.]</a:t>
            </a:r>
          </a:p>
          <a:p>
            <a:r>
              <a:rPr lang="en-US" sz="1600" b="1" dirty="0" err="1">
                <a:latin typeface="Consolas" panose="020B0609020204030204" pitchFamily="49" charset="0"/>
              </a:rPr>
              <a:t>PrintList</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 am happy Groot.</a:t>
            </a:r>
          </a:p>
          <a:p>
            <a:r>
              <a:rPr lang="en-US" sz="1600" b="1" dirty="0" err="1">
                <a:latin typeface="Consolas" panose="020B0609020204030204" pitchFamily="49" charset="0"/>
              </a:rPr>
              <a:t>InsertAfter</a:t>
            </a:r>
            <a:r>
              <a:rPr lang="en-US" sz="1600" b="1" dirty="0">
                <a:latin typeface="Consolas" panose="020B0609020204030204" pitchFamily="49" charset="0"/>
              </a:rPr>
              <a:t> happy </a:t>
            </a:r>
            <a:r>
              <a:rPr lang="en-US" sz="1600" b="1" dirty="0" err="1">
                <a:latin typeface="Consolas" panose="020B0609020204030204" pitchFamily="49" charset="0"/>
              </a:rPr>
              <a:t>happy</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OK</a:t>
            </a:r>
          </a:p>
          <a:p>
            <a:r>
              <a:rPr lang="en-US" sz="1600" b="1" dirty="0" err="1">
                <a:latin typeface="Consolas" panose="020B0609020204030204" pitchFamily="49" charset="0"/>
              </a:rPr>
              <a:t>PrintList</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 am happy </a:t>
            </a:r>
            <a:r>
              <a:rPr lang="en-US" sz="1600" b="1" dirty="0" err="1">
                <a:solidFill>
                  <a:srgbClr val="FF0000"/>
                </a:solidFill>
                <a:latin typeface="Consolas" panose="020B0609020204030204" pitchFamily="49" charset="0"/>
              </a:rPr>
              <a:t>happy</a:t>
            </a:r>
            <a:r>
              <a:rPr lang="en-US" sz="1600" b="1" dirty="0">
                <a:solidFill>
                  <a:srgbClr val="FF0000"/>
                </a:solidFill>
                <a:latin typeface="Consolas" panose="020B0609020204030204" pitchFamily="49" charset="0"/>
              </a:rPr>
              <a:t> Groot.</a:t>
            </a:r>
          </a:p>
          <a:p>
            <a:r>
              <a:rPr lang="en-US" sz="1600" b="1" dirty="0" err="1">
                <a:latin typeface="Consolas" panose="020B0609020204030204" pitchFamily="49" charset="0"/>
              </a:rPr>
              <a:t>InsertBefore</a:t>
            </a:r>
            <a:r>
              <a:rPr lang="en-US" sz="1600" b="1" dirty="0">
                <a:latin typeface="Consolas" panose="020B0609020204030204" pitchFamily="49" charset="0"/>
              </a:rPr>
              <a:t> very happy </a:t>
            </a:r>
            <a:r>
              <a:rPr lang="en-US" sz="1600" b="1" dirty="0">
                <a:solidFill>
                  <a:srgbClr val="FF0000"/>
                </a:solidFill>
                <a:latin typeface="Consolas" panose="020B0609020204030204" pitchFamily="49" charset="0"/>
              </a:rPr>
              <a:t>OK</a:t>
            </a:r>
          </a:p>
          <a:p>
            <a:r>
              <a:rPr lang="en-US" sz="1600" b="1" dirty="0" err="1">
                <a:latin typeface="Consolas" panose="020B0609020204030204" pitchFamily="49" charset="0"/>
              </a:rPr>
              <a:t>PrintList</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 am very happy </a:t>
            </a:r>
            <a:r>
              <a:rPr lang="en-US" sz="1600" b="1" dirty="0" err="1">
                <a:solidFill>
                  <a:srgbClr val="FF0000"/>
                </a:solidFill>
                <a:latin typeface="Consolas" panose="020B0609020204030204" pitchFamily="49" charset="0"/>
              </a:rPr>
              <a:t>happy</a:t>
            </a:r>
            <a:r>
              <a:rPr lang="en-US" sz="1600" b="1" dirty="0">
                <a:solidFill>
                  <a:srgbClr val="FF0000"/>
                </a:solidFill>
                <a:latin typeface="Consolas" panose="020B0609020204030204" pitchFamily="49" charset="0"/>
              </a:rPr>
              <a:t> Groot.</a:t>
            </a:r>
          </a:p>
          <a:p>
            <a:r>
              <a:rPr lang="en-US" sz="1600" b="1" dirty="0">
                <a:latin typeface="Consolas" panose="020B0609020204030204" pitchFamily="49" charset="0"/>
              </a:rPr>
              <a:t>Find happy </a:t>
            </a:r>
            <a:r>
              <a:rPr lang="en-US" sz="1600" b="1" dirty="0">
                <a:solidFill>
                  <a:srgbClr val="FF0000"/>
                </a:solidFill>
                <a:latin typeface="Consolas" panose="020B0609020204030204" pitchFamily="49" charset="0"/>
              </a:rPr>
              <a:t>OK</a:t>
            </a:r>
          </a:p>
          <a:p>
            <a:r>
              <a:rPr lang="en-US" sz="1600" b="1" dirty="0">
                <a:latin typeface="Consolas" panose="020B0609020204030204" pitchFamily="49" charset="0"/>
              </a:rPr>
              <a:t>Replace happy sad </a:t>
            </a:r>
            <a:r>
              <a:rPr lang="en-US" sz="1600" b="1" dirty="0">
                <a:solidFill>
                  <a:srgbClr val="FF0000"/>
                </a:solidFill>
                <a:latin typeface="Consolas" panose="020B0609020204030204" pitchFamily="49" charset="0"/>
              </a:rPr>
              <a:t>OK</a:t>
            </a:r>
          </a:p>
          <a:p>
            <a:r>
              <a:rPr lang="en-US" sz="1600" b="1" dirty="0" err="1">
                <a:latin typeface="Consolas" panose="020B0609020204030204" pitchFamily="49" charset="0"/>
              </a:rPr>
              <a:t>PrintList</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 am very sad </a:t>
            </a:r>
            <a:r>
              <a:rPr lang="en-US" sz="1600" b="1" dirty="0" err="1">
                <a:solidFill>
                  <a:srgbClr val="FF0000"/>
                </a:solidFill>
                <a:latin typeface="Consolas" panose="020B0609020204030204" pitchFamily="49" charset="0"/>
              </a:rPr>
              <a:t>sad</a:t>
            </a:r>
            <a:r>
              <a:rPr lang="en-US" sz="1600" b="1" dirty="0">
                <a:solidFill>
                  <a:srgbClr val="FF0000"/>
                </a:solidFill>
                <a:latin typeface="Consolas" panose="020B0609020204030204" pitchFamily="49" charset="0"/>
              </a:rPr>
              <a:t> Groot.</a:t>
            </a:r>
          </a:p>
          <a:p>
            <a:r>
              <a:rPr lang="en-US" sz="1600" b="1" dirty="0">
                <a:latin typeface="Consolas" panose="020B0609020204030204" pitchFamily="49" charset="0"/>
              </a:rPr>
              <a:t>Erase sad </a:t>
            </a:r>
            <a:r>
              <a:rPr lang="en-US" sz="1600" b="1" dirty="0">
                <a:solidFill>
                  <a:srgbClr val="FF0000"/>
                </a:solidFill>
                <a:latin typeface="Consolas" panose="020B0609020204030204" pitchFamily="49" charset="0"/>
              </a:rPr>
              <a:t>OK</a:t>
            </a:r>
          </a:p>
          <a:p>
            <a:r>
              <a:rPr lang="en-US" sz="1600" b="1" dirty="0" err="1">
                <a:latin typeface="Consolas" panose="020B0609020204030204" pitchFamily="49" charset="0"/>
              </a:rPr>
              <a:t>PrintList</a:t>
            </a:r>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 am very sad Groot.</a:t>
            </a:r>
          </a:p>
          <a:p>
            <a:r>
              <a:rPr lang="en-US" sz="1600" b="1" dirty="0">
                <a:latin typeface="Consolas" panose="020B0609020204030204" pitchFamily="49" charset="0"/>
              </a:rPr>
              <a:t>Iterate</a:t>
            </a:r>
          </a:p>
          <a:p>
            <a:r>
              <a:rPr lang="en-US" sz="1600" b="1" dirty="0">
                <a:latin typeface="Consolas" panose="020B0609020204030204" pitchFamily="49" charset="0"/>
              </a:rPr>
              <a:t> </a:t>
            </a:r>
            <a:r>
              <a:rPr lang="en-US" sz="1600" b="1" dirty="0">
                <a:solidFill>
                  <a:srgbClr val="FF0000"/>
                </a:solidFill>
                <a:latin typeface="Consolas" panose="020B0609020204030204" pitchFamily="49" charset="0"/>
              </a:rPr>
              <a:t>[I]</a:t>
            </a:r>
          </a:p>
          <a:p>
            <a:r>
              <a:rPr lang="en-US" sz="1600" b="1" dirty="0">
                <a:solidFill>
                  <a:srgbClr val="FF0000"/>
                </a:solidFill>
                <a:latin typeface="Consolas" panose="020B0609020204030204" pitchFamily="49" charset="0"/>
              </a:rPr>
              <a:t> [am]</a:t>
            </a:r>
          </a:p>
          <a:p>
            <a:r>
              <a:rPr lang="en-US" sz="1600" b="1" dirty="0">
                <a:solidFill>
                  <a:srgbClr val="FF0000"/>
                </a:solidFill>
                <a:latin typeface="Consolas" panose="020B0609020204030204" pitchFamily="49" charset="0"/>
              </a:rPr>
              <a:t> [very]</a:t>
            </a:r>
          </a:p>
          <a:p>
            <a:r>
              <a:rPr lang="en-US" sz="1600" b="1" dirty="0">
                <a:solidFill>
                  <a:srgbClr val="FF0000"/>
                </a:solidFill>
                <a:latin typeface="Consolas" panose="020B0609020204030204" pitchFamily="49" charset="0"/>
              </a:rPr>
              <a:t> [sad]</a:t>
            </a:r>
          </a:p>
          <a:p>
            <a:r>
              <a:rPr lang="en-US" sz="1600" b="1" dirty="0">
                <a:solidFill>
                  <a:srgbClr val="FF0000"/>
                </a:solidFill>
                <a:latin typeface="Consolas" panose="020B0609020204030204" pitchFamily="49" charset="0"/>
              </a:rPr>
              <a:t> [Groot.]</a:t>
            </a:r>
          </a:p>
        </p:txBody>
      </p:sp>
    </p:spTree>
    <p:extLst>
      <p:ext uri="{BB962C8B-B14F-4D97-AF65-F5344CB8AC3E}">
        <p14:creationId xmlns:p14="http://schemas.microsoft.com/office/powerpoint/2010/main" val="2791380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4.9, pgs. 292-295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4.9 Standard Library Containers</a:t>
            </a:r>
          </a:p>
          <a:p>
            <a:pPr algn="ctr"/>
            <a:endParaRPr lang="en-US" sz="2000" dirty="0"/>
          </a:p>
          <a:p>
            <a:pPr algn="ctr"/>
            <a:r>
              <a:rPr lang="en-US" sz="2000" dirty="0"/>
              <a:t>Common Features of Containers</a:t>
            </a:r>
          </a:p>
          <a:p>
            <a:pPr algn="ctr"/>
            <a:r>
              <a:rPr lang="en-US" sz="2000" dirty="0"/>
              <a:t>Sequences</a:t>
            </a:r>
          </a:p>
          <a:p>
            <a:pPr algn="ctr"/>
            <a:r>
              <a:rPr lang="en-US" sz="2000" dirty="0"/>
              <a:t>Associative Containers</a:t>
            </a:r>
          </a:p>
          <a:p>
            <a:pPr algn="ctr"/>
            <a:r>
              <a:rPr lang="en-US" sz="2000" dirty="0"/>
              <a:t>Ver Implementation Revisited </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15</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672326"/>
            <a:ext cx="2995037" cy="1318328"/>
          </a:xfrm>
          <a:prstGeom prst="rect">
            <a:avLst/>
          </a:prstGeom>
        </p:spPr>
      </p:pic>
      <p:sp>
        <p:nvSpPr>
          <p:cNvPr id="8" name="TextBox 7">
            <a:extLst>
              <a:ext uri="{FF2B5EF4-FFF2-40B4-BE49-F238E27FC236}">
                <a16:creationId xmlns:a16="http://schemas.microsoft.com/office/drawing/2014/main" id="{39DDEDE8-DED5-40EA-82D1-E4C1FF2963D8}"/>
              </a:ext>
            </a:extLst>
          </p:cNvPr>
          <p:cNvSpPr txBox="1"/>
          <p:nvPr/>
        </p:nvSpPr>
        <p:spPr>
          <a:xfrm>
            <a:off x="2734837" y="3143973"/>
            <a:ext cx="5491974" cy="369332"/>
          </a:xfrm>
          <a:prstGeom prst="rect">
            <a:avLst/>
          </a:prstGeom>
          <a:noFill/>
        </p:spPr>
        <p:txBody>
          <a:bodyPr wrap="square">
            <a:spAutoFit/>
          </a:bodyPr>
          <a:lstStyle/>
          <a:p>
            <a:r>
              <a:rPr lang="en-US" sz="1800" dirty="0" err="1"/>
              <a:t>cto</a:t>
            </a:r>
            <a:endParaRPr lang="en-US" dirty="0"/>
          </a:p>
        </p:txBody>
      </p:sp>
    </p:spTree>
    <p:extLst>
      <p:ext uri="{BB962C8B-B14F-4D97-AF65-F5344CB8AC3E}">
        <p14:creationId xmlns:p14="http://schemas.microsoft.com/office/powerpoint/2010/main" val="13152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Library Containers</a:t>
            </a:r>
          </a:p>
        </p:txBody>
      </p:sp>
      <p:sp>
        <p:nvSpPr>
          <p:cNvPr id="3" name="Content Placeholder 2"/>
          <p:cNvSpPr>
            <a:spLocks noGrp="1"/>
          </p:cNvSpPr>
          <p:nvPr>
            <p:ph sz="quarter" idx="1"/>
          </p:nvPr>
        </p:nvSpPr>
        <p:spPr>
          <a:xfrm>
            <a:off x="555585" y="1295401"/>
            <a:ext cx="9896354" cy="2057400"/>
          </a:xfrm>
        </p:spPr>
        <p:txBody>
          <a:bodyPr/>
          <a:lstStyle/>
          <a:p>
            <a:r>
              <a:rPr lang="en-US" sz="2000" dirty="0"/>
              <a:t>The C++ standard uses the term </a:t>
            </a:r>
            <a:r>
              <a:rPr lang="en-US" sz="2000" b="1" dirty="0">
                <a:solidFill>
                  <a:srgbClr val="FF0000"/>
                </a:solidFill>
              </a:rPr>
              <a:t>container</a:t>
            </a:r>
            <a:r>
              <a:rPr lang="en-US" sz="2000" dirty="0">
                <a:solidFill>
                  <a:srgbClr val="FF0000"/>
                </a:solidFill>
              </a:rPr>
              <a:t> </a:t>
            </a:r>
            <a:r>
              <a:rPr lang="en-US" sz="2000" dirty="0"/>
              <a:t>to represent a class that can contain objects.</a:t>
            </a:r>
          </a:p>
          <a:p>
            <a:r>
              <a:rPr lang="en-US" sz="2000" dirty="0"/>
              <a:t>The term </a:t>
            </a:r>
            <a:r>
              <a:rPr lang="en-US" sz="2000" b="1" i="1" dirty="0">
                <a:solidFill>
                  <a:srgbClr val="FF0000"/>
                </a:solidFill>
              </a:rPr>
              <a:t>concept</a:t>
            </a:r>
            <a:r>
              <a:rPr lang="en-US" sz="2000" i="1" dirty="0"/>
              <a:t> </a:t>
            </a:r>
            <a:r>
              <a:rPr lang="en-US" sz="2000" dirty="0"/>
              <a:t>is used to represent the set of common requirements for a container:</a:t>
            </a:r>
            <a:endParaRPr lang="en-US" sz="1800" dirty="0">
              <a:solidFill>
                <a:srgbClr val="FF0000"/>
              </a:solidFill>
              <a:latin typeface="Consolas" panose="020B0609020204030204" pitchFamily="49" charset="0"/>
            </a:endParaRPr>
          </a:p>
          <a:p>
            <a:pPr lvl="1"/>
            <a:r>
              <a:rPr lang="en-US" sz="1600" dirty="0"/>
              <a:t>C++ defines a common interface for all containers and then splits the set of containers into </a:t>
            </a:r>
            <a:r>
              <a:rPr lang="en-US" sz="1600" b="1" dirty="0">
                <a:solidFill>
                  <a:srgbClr val="FF0000"/>
                </a:solidFill>
              </a:rPr>
              <a:t>sequential containers </a:t>
            </a:r>
            <a:r>
              <a:rPr lang="en-US" sz="1600" dirty="0"/>
              <a:t>and </a:t>
            </a:r>
            <a:r>
              <a:rPr lang="en-US" sz="1600" b="1" dirty="0">
                <a:solidFill>
                  <a:srgbClr val="FF0000"/>
                </a:solidFill>
              </a:rPr>
              <a:t>associative containers</a:t>
            </a:r>
            <a:r>
              <a:rPr lang="en-US" sz="1600" dirty="0"/>
              <a:t>.</a:t>
            </a:r>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
        <p:nvSpPr>
          <p:cNvPr id="7" name="Content Placeholder 2">
            <a:extLst>
              <a:ext uri="{FF2B5EF4-FFF2-40B4-BE49-F238E27FC236}">
                <a16:creationId xmlns:a16="http://schemas.microsoft.com/office/drawing/2014/main" id="{6A72CA02-47BB-43A5-88B5-6C8CF07850D7}"/>
              </a:ext>
            </a:extLst>
          </p:cNvPr>
          <p:cNvSpPr txBox="1">
            <a:spLocks/>
          </p:cNvSpPr>
          <p:nvPr/>
        </p:nvSpPr>
        <p:spPr bwMode="auto">
          <a:xfrm>
            <a:off x="555585" y="3352802"/>
            <a:ext cx="9896354" cy="33350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a:t>Common requirements unique to these subsets are also defined and the individual containers have their own additional requirements.</a:t>
            </a:r>
          </a:p>
          <a:p>
            <a:pPr lvl="1">
              <a:defRPr/>
            </a:pPr>
            <a:r>
              <a:rPr lang="en-US" sz="1600" dirty="0"/>
              <a:t>Although a </a:t>
            </a:r>
            <a:r>
              <a:rPr lang="en-US" sz="1600" b="1" dirty="0">
                <a:solidFill>
                  <a:srgbClr val="FF0000"/>
                </a:solidFill>
              </a:rPr>
              <a:t>list</a:t>
            </a:r>
            <a:r>
              <a:rPr lang="en-US" sz="1600" dirty="0">
                <a:solidFill>
                  <a:srgbClr val="FF0000"/>
                </a:solidFill>
              </a:rPr>
              <a:t> </a:t>
            </a:r>
            <a:r>
              <a:rPr lang="en-US" sz="1600" dirty="0"/>
              <a:t>and a </a:t>
            </a:r>
            <a:r>
              <a:rPr lang="en-US" sz="1600" b="1" dirty="0">
                <a:solidFill>
                  <a:srgbClr val="FF0000"/>
                </a:solidFill>
              </a:rPr>
              <a:t>vector</a:t>
            </a:r>
            <a:r>
              <a:rPr lang="en-US" sz="1600" dirty="0">
                <a:solidFill>
                  <a:srgbClr val="FF0000"/>
                </a:solidFill>
              </a:rPr>
              <a:t> </a:t>
            </a:r>
            <a:r>
              <a:rPr lang="en-US" sz="1600" dirty="0"/>
              <a:t>have several member functions in common, they are not polymorphically, but can be used interchangeably by generic algorithms.</a:t>
            </a:r>
          </a:p>
          <a:p>
            <a:pPr>
              <a:defRPr/>
            </a:pPr>
            <a:r>
              <a:rPr lang="en-US" sz="2000" dirty="0"/>
              <a:t>In a </a:t>
            </a:r>
            <a:r>
              <a:rPr lang="en-US" sz="2000" b="1" dirty="0">
                <a:solidFill>
                  <a:srgbClr val="FF0000"/>
                </a:solidFill>
              </a:rPr>
              <a:t>sequential container</a:t>
            </a:r>
            <a:r>
              <a:rPr lang="en-US" sz="2000" dirty="0"/>
              <a:t>, at any given time each element has a particular position relative to the other items in the container.</a:t>
            </a:r>
          </a:p>
          <a:p>
            <a:pPr lvl="1">
              <a:defRPr/>
            </a:pPr>
            <a:r>
              <a:rPr lang="en-US" sz="1600" dirty="0"/>
              <a:t>items in a sequence (</a:t>
            </a:r>
            <a:r>
              <a:rPr lang="en-US" sz="1600" dirty="0" err="1"/>
              <a:t>ie</a:t>
            </a:r>
            <a:r>
              <a:rPr lang="en-US" sz="1600" dirty="0"/>
              <a:t>., a vector or a list) follow some linear arrangement.</a:t>
            </a:r>
          </a:p>
          <a:p>
            <a:pPr>
              <a:defRPr/>
            </a:pPr>
            <a:r>
              <a:rPr lang="en-US" sz="2000" dirty="0"/>
              <a:t>In an </a:t>
            </a:r>
            <a:r>
              <a:rPr lang="en-US" sz="2000" b="1" dirty="0">
                <a:solidFill>
                  <a:srgbClr val="FF0000"/>
                </a:solidFill>
              </a:rPr>
              <a:t>associative container</a:t>
            </a:r>
            <a:r>
              <a:rPr lang="en-US" sz="2000" dirty="0"/>
              <a:t>, on the other hand, there is no particular position for each item in the container.</a:t>
            </a:r>
          </a:p>
          <a:p>
            <a:pPr lvl="1">
              <a:defRPr/>
            </a:pPr>
            <a:r>
              <a:rPr lang="en-US" sz="1600" dirty="0"/>
              <a:t>An item is accessed by its value, rather than by its position.</a:t>
            </a:r>
          </a:p>
          <a:p>
            <a:pPr>
              <a:defRPr/>
            </a:pPr>
            <a:endParaRPr lang="en-US" sz="2000" dirty="0"/>
          </a:p>
          <a:p>
            <a:pPr>
              <a:defRPr/>
            </a:pPr>
            <a:endParaRPr lang="en-US" sz="2000" dirty="0"/>
          </a:p>
        </p:txBody>
      </p:sp>
      <p:pic>
        <p:nvPicPr>
          <p:cNvPr id="8" name="Picture 2">
            <a:extLst>
              <a:ext uri="{FF2B5EF4-FFF2-40B4-BE49-F238E27FC236}">
                <a16:creationId xmlns:a16="http://schemas.microsoft.com/office/drawing/2014/main" id="{9175EFA2-2D8A-4B76-9E70-94192A784FAF}"/>
              </a:ext>
            </a:extLst>
          </p:cNvPr>
          <p:cNvPicPr>
            <a:picLocks noChangeAspect="1" noChangeArrowheads="1"/>
          </p:cNvPicPr>
          <p:nvPr/>
        </p:nvPicPr>
        <p:blipFill>
          <a:blip r:embed="rId2"/>
          <a:srcRect/>
          <a:stretch>
            <a:fillRect/>
          </a:stretch>
        </p:blipFill>
        <p:spPr bwMode="auto">
          <a:xfrm>
            <a:off x="1284161" y="3581401"/>
            <a:ext cx="8601075" cy="3124199"/>
          </a:xfrm>
          <a:prstGeom prst="rect">
            <a:avLst/>
          </a:prstGeom>
          <a:noFill/>
          <a:ln w="9525">
            <a:noFill/>
            <a:miter lim="800000"/>
            <a:headEnd/>
            <a:tailEnd/>
          </a:ln>
        </p:spPr>
      </p:pic>
    </p:spTree>
    <p:extLst>
      <p:ext uri="{BB962C8B-B14F-4D97-AF65-F5344CB8AC3E}">
        <p14:creationId xmlns:p14="http://schemas.microsoft.com/office/powerpoint/2010/main" val="327631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500"/>
                                        <p:tgtEl>
                                          <p:spTgt spid="7">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500"/>
                                        <p:tgtEl>
                                          <p:spTgt spid="7">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500"/>
                                        <p:tgtEl>
                                          <p:spTgt spid="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fade">
                                      <p:cBhvr>
                                        <p:cTn id="41" dur="500"/>
                                        <p:tgtEl>
                                          <p:spTgt spid="7">
                                            <p:txEl>
                                              <p:pRg st="4" end="4"/>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fade">
                                      <p:cBhvr>
                                        <p:cTn id="4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4.10, pgs. 297-307</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4.10 Standard Library Algorithms and Function Objects</a:t>
            </a:r>
          </a:p>
          <a:p>
            <a:pPr algn="ctr"/>
            <a:endParaRPr lang="en-US" sz="2400" dirty="0"/>
          </a:p>
          <a:p>
            <a:pPr algn="ctr"/>
            <a:r>
              <a:rPr lang="en-US" sz="2000" dirty="0"/>
              <a:t>The find Function</a:t>
            </a:r>
          </a:p>
          <a:p>
            <a:pPr algn="ctr"/>
            <a:r>
              <a:rPr lang="en-US" sz="2000" dirty="0"/>
              <a:t>The Algorithm Library</a:t>
            </a:r>
          </a:p>
          <a:p>
            <a:pPr algn="ctr"/>
            <a:r>
              <a:rPr lang="en-US" sz="2000" dirty="0"/>
              <a:t>The swap Function</a:t>
            </a:r>
          </a:p>
          <a:p>
            <a:pPr algn="ctr"/>
            <a:r>
              <a:rPr lang="en-US" sz="2000" dirty="0"/>
              <a:t>Function Objects</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17</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1" y="2672326"/>
            <a:ext cx="2995037" cy="1318328"/>
          </a:xfrm>
          <a:prstGeom prst="rect">
            <a:avLst/>
          </a:prstGeom>
        </p:spPr>
      </p:pic>
    </p:spTree>
    <p:extLst>
      <p:ext uri="{BB962C8B-B14F-4D97-AF65-F5344CB8AC3E}">
        <p14:creationId xmlns:p14="http://schemas.microsoft.com/office/powerpoint/2010/main" val="2503991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Algorithm Library</a:t>
            </a:r>
          </a:p>
        </p:txBody>
      </p:sp>
      <p:sp>
        <p:nvSpPr>
          <p:cNvPr id="3" name="Content Placeholder 2"/>
          <p:cNvSpPr>
            <a:spLocks noGrp="1"/>
          </p:cNvSpPr>
          <p:nvPr>
            <p:ph sz="quarter" idx="1"/>
          </p:nvPr>
        </p:nvSpPr>
        <p:spPr/>
        <p:txBody>
          <a:bodyPr/>
          <a:lstStyle/>
          <a:p>
            <a:pPr>
              <a:spcBef>
                <a:spcPts val="0"/>
              </a:spcBef>
              <a:spcAft>
                <a:spcPts val="600"/>
              </a:spcAft>
            </a:pPr>
            <a:r>
              <a:rPr lang="en-US" sz="2000" dirty="0"/>
              <a:t>The standard library contains many useful template functions defined in the header </a:t>
            </a:r>
            <a:r>
              <a:rPr lang="en-US" sz="2000" b="1" dirty="0">
                <a:solidFill>
                  <a:srgbClr val="FF0000"/>
                </a:solidFill>
                <a:latin typeface="Consolas" panose="020B0609020204030204" pitchFamily="49" charset="0"/>
              </a:rPr>
              <a:t>&lt;</a:t>
            </a:r>
            <a:r>
              <a:rPr lang="en-US" sz="2000" b="1" dirty="0">
                <a:solidFill>
                  <a:srgbClr val="FF0000"/>
                </a:solidFill>
                <a:latin typeface="Consolas" panose="020B0609020204030204" pitchFamily="49" charset="0"/>
                <a:cs typeface="Courier New" pitchFamily="49" charset="0"/>
              </a:rPr>
              <a:t>algorithm</a:t>
            </a:r>
            <a:r>
              <a:rPr lang="en-US" sz="2000" b="1" dirty="0">
                <a:solidFill>
                  <a:srgbClr val="FF0000"/>
                </a:solidFill>
                <a:latin typeface="Consolas" panose="020B0609020204030204" pitchFamily="49" charset="0"/>
              </a:rPr>
              <a:t>&gt;</a:t>
            </a:r>
            <a:r>
              <a:rPr lang="en-US" sz="2000" dirty="0"/>
              <a:t>, that use a pair of iterators to define the sequence of input values.</a:t>
            </a:r>
          </a:p>
          <a:p>
            <a:pPr>
              <a:spcBef>
                <a:spcPts val="0"/>
              </a:spcBef>
              <a:spcAft>
                <a:spcPts val="600"/>
              </a:spcAft>
            </a:pPr>
            <a:r>
              <a:rPr lang="en-US" sz="2000" dirty="0"/>
              <a:t>Some of them also take </a:t>
            </a:r>
            <a:r>
              <a:rPr lang="en-US" sz="2000" b="1" dirty="0">
                <a:solidFill>
                  <a:srgbClr val="FF0000"/>
                </a:solidFill>
              </a:rPr>
              <a:t>function objects </a:t>
            </a:r>
            <a:r>
              <a:rPr lang="en-US" sz="2000" dirty="0"/>
              <a:t>(known as </a:t>
            </a:r>
            <a:r>
              <a:rPr lang="en-US" sz="2000" b="1" dirty="0" err="1">
                <a:solidFill>
                  <a:srgbClr val="FF0000"/>
                </a:solidFill>
              </a:rPr>
              <a:t>functors</a:t>
            </a:r>
            <a:r>
              <a:rPr lang="en-US" sz="2000" dirty="0"/>
              <a:t>) as parameters.</a:t>
            </a:r>
          </a:p>
          <a:p>
            <a:pPr>
              <a:spcBef>
                <a:spcPts val="0"/>
              </a:spcBef>
              <a:spcAft>
                <a:spcPts val="600"/>
              </a:spcAft>
            </a:pPr>
            <a:r>
              <a:rPr lang="en-US" sz="2000" dirty="0"/>
              <a:t>The template functions perform fairly standard operations on containers, such as </a:t>
            </a:r>
          </a:p>
          <a:p>
            <a:pPr lvl="1">
              <a:spcBef>
                <a:spcPts val="0"/>
              </a:spcBef>
              <a:spcAft>
                <a:spcPts val="0"/>
              </a:spcAft>
            </a:pPr>
            <a:r>
              <a:rPr lang="en-US" sz="1800" dirty="0"/>
              <a:t>Applying the same function to each element (</a:t>
            </a:r>
            <a:r>
              <a:rPr lang="en-US" sz="1800" b="1" dirty="0" err="1">
                <a:solidFill>
                  <a:srgbClr val="FF0000"/>
                </a:solidFill>
                <a:latin typeface="Consolas" panose="020B0609020204030204" pitchFamily="49" charset="0"/>
                <a:cs typeface="Courier New" pitchFamily="49" charset="0"/>
              </a:rPr>
              <a:t>for_each</a:t>
            </a:r>
            <a:r>
              <a:rPr lang="en-US" sz="1800" dirty="0"/>
              <a:t>)</a:t>
            </a:r>
          </a:p>
          <a:p>
            <a:pPr lvl="1">
              <a:spcBef>
                <a:spcPts val="600"/>
              </a:spcBef>
              <a:spcAft>
                <a:spcPts val="0"/>
              </a:spcAft>
            </a:pPr>
            <a:r>
              <a:rPr lang="en-US" sz="1800" dirty="0"/>
              <a:t>Copying values from one container to another (</a:t>
            </a:r>
            <a:r>
              <a:rPr lang="en-US" sz="1800" b="1" dirty="0">
                <a:solidFill>
                  <a:srgbClr val="FF0000"/>
                </a:solidFill>
                <a:latin typeface="Consolas" panose="020B0609020204030204" pitchFamily="49" charset="0"/>
                <a:cs typeface="Courier New" pitchFamily="49" charset="0"/>
              </a:rPr>
              <a:t>copy</a:t>
            </a:r>
            <a:r>
              <a:rPr lang="en-US" sz="1800" dirty="0"/>
              <a:t>) </a:t>
            </a:r>
          </a:p>
          <a:p>
            <a:pPr lvl="1">
              <a:spcBef>
                <a:spcPts val="600"/>
              </a:spcBef>
              <a:spcAft>
                <a:spcPts val="0"/>
              </a:spcAft>
            </a:pPr>
            <a:r>
              <a:rPr lang="en-US" sz="1800" dirty="0"/>
              <a:t>Searching a container for a target value (</a:t>
            </a:r>
            <a:r>
              <a:rPr lang="en-US" sz="1800" b="1" dirty="0">
                <a:solidFill>
                  <a:srgbClr val="FF0000"/>
                </a:solidFill>
                <a:latin typeface="Consolas" panose="020B0609020204030204" pitchFamily="49" charset="0"/>
                <a:cs typeface="Courier New" pitchFamily="49" charset="0"/>
              </a:rPr>
              <a:t>find</a:t>
            </a:r>
            <a:r>
              <a:rPr lang="en-US" sz="1800" dirty="0"/>
              <a:t>, </a:t>
            </a:r>
            <a:r>
              <a:rPr lang="en-US" sz="1800" b="1" dirty="0" err="1">
                <a:solidFill>
                  <a:srgbClr val="FF0000"/>
                </a:solidFill>
                <a:latin typeface="Consolas" panose="020B0609020204030204" pitchFamily="49" charset="0"/>
                <a:cs typeface="Courier New" pitchFamily="49" charset="0"/>
              </a:rPr>
              <a:t>find_if</a:t>
            </a:r>
            <a:r>
              <a:rPr lang="en-US" sz="1800" dirty="0"/>
              <a:t>) </a:t>
            </a:r>
          </a:p>
          <a:p>
            <a:pPr lvl="1">
              <a:spcBef>
                <a:spcPts val="600"/>
              </a:spcBef>
              <a:spcAft>
                <a:spcPts val="0"/>
              </a:spcAft>
            </a:pPr>
            <a:r>
              <a:rPr lang="en-US" sz="1800" dirty="0"/>
              <a:t>Sorting a container (</a:t>
            </a:r>
            <a:r>
              <a:rPr lang="en-US" sz="1800" b="1" dirty="0">
                <a:solidFill>
                  <a:srgbClr val="FF0000"/>
                </a:solidFill>
                <a:latin typeface="Consolas" panose="020B0609020204030204" pitchFamily="49" charset="0"/>
                <a:cs typeface="Courier New" pitchFamily="49" charset="0"/>
              </a:rPr>
              <a:t>sort</a:t>
            </a:r>
            <a:r>
              <a:rPr lang="en-US" sz="1800" dirty="0"/>
              <a:t>)</a:t>
            </a:r>
          </a:p>
          <a:p>
            <a:pPr lvl="1">
              <a:spcBef>
                <a:spcPts val="600"/>
              </a:spcBef>
              <a:spcAft>
                <a:spcPts val="0"/>
              </a:spcAft>
            </a:pPr>
            <a:r>
              <a:rPr lang="en-US" sz="1800" dirty="0"/>
              <a:t>Summing container values (</a:t>
            </a:r>
            <a:r>
              <a:rPr lang="en-US" sz="1800" b="1" dirty="0">
                <a:solidFill>
                  <a:srgbClr val="FF0000"/>
                </a:solidFill>
                <a:latin typeface="Consolas" panose="020B0609020204030204" pitchFamily="49" charset="0"/>
                <a:cs typeface="Courier New" pitchFamily="49" charset="0"/>
              </a:rPr>
              <a:t>accumulate</a:t>
            </a:r>
            <a:r>
              <a:rPr lang="en-US" sz="1800" dirty="0"/>
              <a:t>)</a:t>
            </a:r>
          </a:p>
          <a:p>
            <a:pPr lvl="1">
              <a:spcBef>
                <a:spcPts val="600"/>
              </a:spcBef>
              <a:spcAft>
                <a:spcPts val="0"/>
              </a:spcAft>
            </a:pPr>
            <a:r>
              <a:rPr lang="en-US" sz="1800" dirty="0"/>
              <a:t>Apply function to container objects (</a:t>
            </a:r>
            <a:r>
              <a:rPr lang="en-US" sz="1800" b="1" dirty="0">
                <a:solidFill>
                  <a:srgbClr val="FF0000"/>
                </a:solidFill>
                <a:latin typeface="Consolas" panose="020B0609020204030204" pitchFamily="49" charset="0"/>
                <a:cs typeface="Courier New" pitchFamily="49" charset="0"/>
              </a:rPr>
              <a:t>transform</a:t>
            </a:r>
            <a:r>
              <a:rPr lang="en-US" sz="1800" dirty="0"/>
              <a:t>)</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18</a:t>
            </a:fld>
            <a:endParaRPr lang="en-US" dirty="0"/>
          </a:p>
        </p:txBody>
      </p:sp>
      <p:grpSp>
        <p:nvGrpSpPr>
          <p:cNvPr id="8" name="Group 7">
            <a:extLst>
              <a:ext uri="{FF2B5EF4-FFF2-40B4-BE49-F238E27FC236}">
                <a16:creationId xmlns:a16="http://schemas.microsoft.com/office/drawing/2014/main" id="{3BF7B4A2-4988-4D56-B736-2B8DF7FC7F88}"/>
              </a:ext>
            </a:extLst>
          </p:cNvPr>
          <p:cNvGrpSpPr/>
          <p:nvPr/>
        </p:nvGrpSpPr>
        <p:grpSpPr>
          <a:xfrm>
            <a:off x="642310" y="5029745"/>
            <a:ext cx="9688180" cy="1539395"/>
            <a:chOff x="476656" y="5573756"/>
            <a:chExt cx="8892026" cy="1539395"/>
          </a:xfrm>
        </p:grpSpPr>
        <p:sp>
          <p:nvSpPr>
            <p:cNvPr id="6" name="Content Placeholder 2">
              <a:extLst>
                <a:ext uri="{FF2B5EF4-FFF2-40B4-BE49-F238E27FC236}">
                  <a16:creationId xmlns:a16="http://schemas.microsoft.com/office/drawing/2014/main" id="{CC182992-CB49-4B63-B394-DD8B022DC258}"/>
                </a:ext>
              </a:extLst>
            </p:cNvPr>
            <p:cNvSpPr txBox="1">
              <a:spLocks/>
            </p:cNvSpPr>
            <p:nvPr/>
          </p:nvSpPr>
          <p:spPr>
            <a:xfrm>
              <a:off x="476656" y="5573756"/>
              <a:ext cx="8153400" cy="369844"/>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80000"/>
                </a:lnSpc>
              </a:pPr>
              <a:r>
                <a:rPr lang="en-US" sz="2000" dirty="0"/>
                <a:t>This fragment uses std::find with vector and iterator:</a:t>
              </a:r>
              <a:endParaRPr lang="en-US" sz="1600" dirty="0">
                <a:latin typeface="Courier New" pitchFamily="49" charset="0"/>
                <a:cs typeface="Courier New" pitchFamily="49" charset="0"/>
              </a:endParaRPr>
            </a:p>
            <a:p>
              <a:pPr>
                <a:lnSpc>
                  <a:spcPct val="80000"/>
                </a:lnSpc>
              </a:pPr>
              <a:endParaRPr lang="en-US" sz="2000" dirty="0">
                <a:latin typeface="Consolas" panose="020B0609020204030204" pitchFamily="49" charset="0"/>
              </a:endParaRPr>
            </a:p>
          </p:txBody>
        </p:sp>
        <p:sp>
          <p:nvSpPr>
            <p:cNvPr id="7" name="TextBox 6">
              <a:extLst>
                <a:ext uri="{FF2B5EF4-FFF2-40B4-BE49-F238E27FC236}">
                  <a16:creationId xmlns:a16="http://schemas.microsoft.com/office/drawing/2014/main" id="{C66A8D55-25D0-445A-B41A-1F9A7A891892}"/>
                </a:ext>
              </a:extLst>
            </p:cNvPr>
            <p:cNvSpPr txBox="1"/>
            <p:nvPr/>
          </p:nvSpPr>
          <p:spPr>
            <a:xfrm>
              <a:off x="914400" y="5943600"/>
              <a:ext cx="8454282" cy="1169551"/>
            </a:xfrm>
            <a:prstGeom prst="rect">
              <a:avLst/>
            </a:prstGeom>
            <a:solidFill>
              <a:schemeClr val="bg1"/>
            </a:solidFill>
          </p:spPr>
          <p:txBody>
            <a:bodyPr wrap="square" rtlCol="0">
              <a:spAutoFit/>
            </a:bodyPr>
            <a:lstStyle/>
            <a:p>
              <a:r>
                <a:rPr lang="en-US" sz="1400" b="1" dirty="0">
                  <a:latin typeface="Consolas" panose="020B0609020204030204" pitchFamily="49" charset="0"/>
                  <a:cs typeface="Consolas" panose="020B0609020204030204" pitchFamily="49" charset="0"/>
                </a:rPr>
                <a:t>vector&lt;int&gt;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 10, 20, 30, 40, 50 };</a:t>
              </a:r>
            </a:p>
            <a:p>
              <a:r>
                <a:rPr lang="en-US" sz="1400" b="1" dirty="0">
                  <a:latin typeface="Consolas" panose="020B0609020204030204" pitchFamily="49" charset="0"/>
                  <a:cs typeface="Consolas" panose="020B0609020204030204" pitchFamily="49" charset="0"/>
                </a:rPr>
                <a:t>vector&lt;int&gt;::iterator it;</a:t>
              </a:r>
            </a:p>
            <a:p>
              <a:r>
                <a:rPr lang="en-US" sz="1400" b="1" dirty="0">
                  <a:latin typeface="Consolas" panose="020B0609020204030204" pitchFamily="49" charset="0"/>
                  <a:cs typeface="Consolas" panose="020B0609020204030204" pitchFamily="49" charset="0"/>
                </a:rPr>
                <a:t>it = </a:t>
              </a:r>
              <a:r>
                <a:rPr lang="en-US" sz="1400" b="1" dirty="0">
                  <a:solidFill>
                    <a:srgbClr val="FF0000"/>
                  </a:solidFill>
                  <a:latin typeface="Consolas" panose="020B0609020204030204" pitchFamily="49" charset="0"/>
                  <a:cs typeface="Consolas" panose="020B0609020204030204" pitchFamily="49" charset="0"/>
                </a:rPr>
                <a:t>find</a:t>
              </a:r>
              <a:r>
                <a:rPr lang="en-US" sz="1400" b="1" dirty="0">
                  <a:latin typeface="Consolas" panose="020B0609020204030204" pitchFamily="49" charset="0"/>
                  <a:cs typeface="Consolas" panose="020B0609020204030204" pitchFamily="49" charset="0"/>
                </a:rPr>
                <a:t>(</a:t>
              </a:r>
              <a:r>
                <a:rPr lang="en-US" sz="1400" b="1" dirty="0" err="1">
                  <a:latin typeface="Consolas" panose="020B0609020204030204" pitchFamily="49" charset="0"/>
                  <a:cs typeface="Consolas" panose="020B0609020204030204" pitchFamily="49" charset="0"/>
                </a:rPr>
                <a:t>myvector.begin</a:t>
              </a:r>
              <a:r>
                <a:rPr lang="en-US" sz="1400" b="1" dirty="0">
                  <a:latin typeface="Consolas" panose="020B0609020204030204" pitchFamily="49" charset="0"/>
                  <a:cs typeface="Consolas" panose="020B0609020204030204" pitchFamily="49" charset="0"/>
                </a:rPr>
                <a:t>(),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30);</a:t>
              </a:r>
            </a:p>
            <a:p>
              <a:r>
                <a:rPr lang="en-US" sz="1400" b="1" dirty="0">
                  <a:latin typeface="Consolas" panose="020B0609020204030204" pitchFamily="49" charset="0"/>
                  <a:cs typeface="Consolas" panose="020B0609020204030204" pitchFamily="49" charset="0"/>
                </a:rPr>
                <a:t>if (it != </a:t>
              </a:r>
              <a:r>
                <a:rPr lang="en-US" sz="1400" b="1" dirty="0" err="1">
                  <a:latin typeface="Consolas" panose="020B0609020204030204" pitchFamily="49" charset="0"/>
                  <a:cs typeface="Consolas" panose="020B0609020204030204" pitchFamily="49" charset="0"/>
                </a:rPr>
                <a:t>myvector.end</a:t>
              </a:r>
              <a:r>
                <a:rPr lang="en-US" sz="1400" b="1" dirty="0">
                  <a:latin typeface="Consolas" panose="020B0609020204030204" pitchFamily="49" charset="0"/>
                  <a:cs typeface="Consolas" panose="020B0609020204030204" pitchFamily="49" charset="0"/>
                </a:rPr>
                <a:t>()) cout &lt;&lt; "Element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 &lt;&lt; *it &lt;&lt; endl;</a:t>
              </a:r>
            </a:p>
            <a:p>
              <a:r>
                <a:rPr lang="en-US" sz="1400" b="1" dirty="0">
                  <a:latin typeface="Consolas" panose="020B0609020204030204" pitchFamily="49" charset="0"/>
                  <a:cs typeface="Consolas" panose="020B0609020204030204" pitchFamily="49" charset="0"/>
                </a:rPr>
                <a:t>else cout &lt;&lt; "Element not found in </a:t>
              </a:r>
              <a:r>
                <a:rPr lang="en-US" sz="1400" b="1" dirty="0" err="1">
                  <a:latin typeface="Consolas" panose="020B0609020204030204" pitchFamily="49" charset="0"/>
                  <a:cs typeface="Consolas" panose="020B0609020204030204" pitchFamily="49" charset="0"/>
                </a:rPr>
                <a:t>myvector</a:t>
              </a:r>
              <a:r>
                <a:rPr lang="en-US" sz="1400" b="1" dirty="0">
                  <a:latin typeface="Consolas" panose="020B0609020204030204" pitchFamily="49" charset="0"/>
                  <a:cs typeface="Consolas" panose="020B0609020204030204" pitchFamily="49" charset="0"/>
                </a:rPr>
                <a:t>" &lt;&lt; endl;</a:t>
              </a:r>
            </a:p>
          </p:txBody>
        </p:sp>
      </p:grpSp>
    </p:spTree>
    <p:extLst>
      <p:ext uri="{BB962C8B-B14F-4D97-AF65-F5344CB8AC3E}">
        <p14:creationId xmlns:p14="http://schemas.microsoft.com/office/powerpoint/2010/main" val="36389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1"/>
          <a:ext cx="8382000" cy="6435619"/>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3049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F&gt;</a:t>
                      </a:r>
                    </a:p>
                    <a:p>
                      <a:pPr algn="l" fontAlgn="t"/>
                      <a:r>
                        <a:rPr lang="en-US" sz="1400" b="1" dirty="0">
                          <a:effectLst/>
                          <a:latin typeface="Consolas" panose="020B0609020204030204" pitchFamily="49" charset="0"/>
                        </a:rPr>
                        <a:t>F </a:t>
                      </a:r>
                      <a:r>
                        <a:rPr lang="en-US" sz="1400" b="1" dirty="0" err="1">
                          <a:solidFill>
                            <a:srgbClr val="FF0000"/>
                          </a:solidFill>
                          <a:effectLst/>
                          <a:latin typeface="Consolas" panose="020B0609020204030204" pitchFamily="49" charset="0"/>
                        </a:rPr>
                        <a:t>for_each</a:t>
                      </a:r>
                      <a:r>
                        <a:rPr lang="en-US" sz="1400" b="1" dirty="0">
                          <a:effectLst/>
                          <a:latin typeface="Consolas" panose="020B0609020204030204" pitchFamily="49" charset="0"/>
                        </a:rPr>
                        <a:t>(II first, II last, F fun)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the function fun to each object in the sequence. The function fun is not supposed to modify its argument. The iterator argument II is required to be an input iterator. This means that the sequence is traversed only once.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13784">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min_element</a:t>
                      </a:r>
                      <a:r>
                        <a:rPr lang="en-US" sz="1400" b="1" dirty="0">
                          <a:effectLst/>
                          <a:latin typeface="Consolas" panose="020B0609020204030204" pitchFamily="49" charset="0"/>
                        </a:rPr>
                        <a:t>(FI first, FI last)</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FI&gt;</a:t>
                      </a:r>
                    </a:p>
                    <a:p>
                      <a:pPr algn="l" fontAlgn="t"/>
                      <a:r>
                        <a:rPr lang="en-US" sz="1400" b="1" dirty="0">
                          <a:effectLst/>
                          <a:latin typeface="Consolas" panose="020B0609020204030204" pitchFamily="49" charset="0"/>
                        </a:rPr>
                        <a:t>FI </a:t>
                      </a:r>
                      <a:r>
                        <a:rPr lang="en-US" sz="1400" b="1" dirty="0" err="1">
                          <a:solidFill>
                            <a:srgbClr val="FF0000"/>
                          </a:solidFill>
                          <a:effectLst/>
                          <a:latin typeface="Consolas" panose="020B0609020204030204" pitchFamily="49" charset="0"/>
                        </a:rPr>
                        <a:t>max_element</a:t>
                      </a:r>
                      <a:r>
                        <a:rPr lang="en-US" sz="1400" b="1" dirty="0">
                          <a:effectLst/>
                          <a:latin typeface="Consolas" panose="020B0609020204030204" pitchFamily="49" charset="0"/>
                        </a:rPr>
                        <a:t>(FI first, FI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Finds the min/max element in the sequence FI;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FI is a forward iterator.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copy</a:t>
                      </a:r>
                      <a:r>
                        <a:rPr lang="en-US" sz="1400" b="1" dirty="0">
                          <a:effectLst/>
                          <a:latin typeface="Consolas" panose="020B0609020204030204" pitchFamily="49" charset="0"/>
                        </a:rPr>
                        <a:t>(II first, II last, OI result)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Copies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into result..(result  + (last - first)). II is an input iterator, and OI is an output iterator.</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swap</a:t>
                      </a:r>
                      <a:r>
                        <a:rPr lang="en-US" sz="1400" b="1" dirty="0">
                          <a:effectLst/>
                          <a:latin typeface="Consolas" panose="020B0609020204030204" pitchFamily="49" charset="0"/>
                        </a:rPr>
                        <a:t>(T&amp; a, T&amp;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Exchanges the contents of a and 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BI&gt;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reverse</a:t>
                      </a:r>
                      <a:r>
                        <a:rPr lang="en-US" sz="1400" b="1" dirty="0">
                          <a:effectLst/>
                          <a:latin typeface="Consolas" panose="020B0609020204030204" pitchFamily="49" charset="0"/>
                        </a:rPr>
                        <a:t>(BI first, BI last)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Reverses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BI is a bidirectional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err="1">
                          <a:solidFill>
                            <a:srgbClr val="FF0000"/>
                          </a:solidFill>
                          <a:effectLst/>
                          <a:latin typeface="Consolas" panose="020B0609020204030204" pitchFamily="49" charset="0"/>
                        </a:rPr>
                        <a:t>random_shuffle</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Randomly rearranges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RI is  a random-access iterator.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T </a:t>
                      </a:r>
                      <a:r>
                        <a:rPr lang="en-US" sz="1400" b="1" dirty="0">
                          <a:solidFill>
                            <a:srgbClr val="FF0000"/>
                          </a:solidFill>
                          <a:effectLst/>
                          <a:latin typeface="Consolas" panose="020B0609020204030204" pitchFamily="49" charset="0"/>
                        </a:rPr>
                        <a:t>accumulate</a:t>
                      </a:r>
                      <a:r>
                        <a:rPr lang="en-US" sz="1400" b="1" dirty="0">
                          <a:effectLst/>
                          <a:latin typeface="Consolas" panose="020B0609020204030204" pitchFamily="49" charset="0"/>
                        </a:rPr>
                        <a:t>(II first, II last, T </a:t>
                      </a:r>
                      <a:r>
                        <a:rPr lang="en-US" sz="1400" b="1" dirty="0" err="1">
                          <a:effectLst/>
                          <a:latin typeface="Consolas" panose="020B0609020204030204" pitchFamily="49" charset="0"/>
                        </a:rPr>
                        <a:t>init</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Computes </a:t>
                      </a:r>
                      <a:r>
                        <a:rPr lang="en-US" sz="1200" b="1" dirty="0" err="1">
                          <a:effectLst/>
                          <a:latin typeface="Consolas" panose="020B0609020204030204" pitchFamily="49" charset="0"/>
                        </a:rPr>
                        <a:t>init</a:t>
                      </a:r>
                      <a:r>
                        <a:rPr lang="en-US" sz="1200" b="1" dirty="0">
                          <a:effectLst/>
                          <a:latin typeface="Consolas" panose="020B0609020204030204" pitchFamily="49" charset="0"/>
                        </a:rPr>
                        <a:t> plus the sum of the elements in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Note that this function is defined in the header &lt;numeric&gt;.</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T&gt;</a:t>
                      </a:r>
                    </a:p>
                    <a:p>
                      <a:pPr algn="l" fontAlgn="t"/>
                      <a:r>
                        <a:rPr lang="en-US" sz="1400" b="1" dirty="0">
                          <a:effectLst/>
                          <a:latin typeface="Consolas" panose="020B0609020204030204" pitchFamily="49" charset="0"/>
                        </a:rPr>
                        <a:t>II </a:t>
                      </a:r>
                      <a:r>
                        <a:rPr lang="en-US" sz="1400" b="1" dirty="0">
                          <a:solidFill>
                            <a:srgbClr val="FF0000"/>
                          </a:solidFill>
                          <a:effectLst/>
                          <a:latin typeface="Consolas" panose="020B0609020204030204" pitchFamily="49" charset="0"/>
                        </a:rPr>
                        <a:t>find</a:t>
                      </a:r>
                      <a:r>
                        <a:rPr lang="en-US" sz="1400" b="1" dirty="0">
                          <a:effectLst/>
                          <a:latin typeface="Consolas" panose="020B0609020204030204" pitchFamily="49" charset="0"/>
                        </a:rPr>
                        <a:t>(II first, II last, T target)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target in the sequence.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7136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0E106A7-C1BA-4206-99AB-76D7B41EE156}"/>
              </a:ext>
            </a:extLst>
          </p:cNvPr>
          <p:cNvSpPr txBox="1">
            <a:spLocks/>
          </p:cNvSpPr>
          <p:nvPr/>
        </p:nvSpPr>
        <p:spPr bwMode="auto">
          <a:xfrm>
            <a:off x="642311" y="170156"/>
            <a:ext cx="5596444"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r>
              <a:rPr lang="en-US" dirty="0"/>
              <a:t>Attendance Quiz #15</a:t>
            </a:r>
          </a:p>
        </p:txBody>
      </p:sp>
      <p:pic>
        <p:nvPicPr>
          <p:cNvPr id="6" name="Picture 5">
            <a:extLst>
              <a:ext uri="{FF2B5EF4-FFF2-40B4-BE49-F238E27FC236}">
                <a16:creationId xmlns:a16="http://schemas.microsoft.com/office/drawing/2014/main" id="{73316190-2455-4B9A-A8C5-E9D153CE779E}"/>
              </a:ext>
            </a:extLst>
          </p:cNvPr>
          <p:cNvPicPr>
            <a:picLocks noChangeAspect="1"/>
          </p:cNvPicPr>
          <p:nvPr/>
        </p:nvPicPr>
        <p:blipFill>
          <a:blip r:embed="rId2"/>
          <a:stretch>
            <a:fillRect/>
          </a:stretch>
        </p:blipFill>
        <p:spPr>
          <a:xfrm>
            <a:off x="629086" y="1371601"/>
            <a:ext cx="8092439" cy="5328319"/>
          </a:xfrm>
          <a:prstGeom prst="rect">
            <a:avLst/>
          </a:prstGeom>
        </p:spPr>
      </p:pic>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F59D9B86-AB8B-404F-8D86-C97B35C4C67E}" type="slidenum">
              <a:rPr lang="en-US" smtClean="0"/>
              <a:pPr>
                <a:defRPr/>
              </a:pPr>
              <a:t>2</a:t>
            </a:fld>
            <a:endParaRPr lang="en-US" dirty="0"/>
          </a:p>
        </p:txBody>
      </p:sp>
    </p:spTree>
    <p:extLst>
      <p:ext uri="{BB962C8B-B14F-4D97-AF65-F5344CB8AC3E}">
        <p14:creationId xmlns:p14="http://schemas.microsoft.com/office/powerpoint/2010/main" val="2325592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295400" y="152400"/>
          <a:ext cx="8382000" cy="633252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312271">
                <a:tc>
                  <a:txBody>
                    <a:bodyPr/>
                    <a:lstStyle/>
                    <a:p>
                      <a:pPr algn="ctr" fontAlgn="t"/>
                      <a:r>
                        <a:rPr lang="en-US" sz="1400" b="1" dirty="0">
                          <a:solidFill>
                            <a:schemeClr val="bg1"/>
                          </a:solidFill>
                          <a:effectLst/>
                          <a:latin typeface="Consolas" panose="020B0609020204030204" pitchFamily="49" charset="0"/>
                        </a:rPr>
                        <a:t>Function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400" b="1" dirty="0">
                          <a:solidFill>
                            <a:schemeClr val="bg1"/>
                          </a:solidFill>
                          <a:effectLst/>
                          <a:latin typeface="Consolas" panose="020B0609020204030204" pitchFamily="49" charset="0"/>
                        </a:rPr>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5576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95195">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OP&gt;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 first, II last,</a:t>
                      </a:r>
                    </a:p>
                    <a:p>
                      <a:pPr marL="0" marR="0" lvl="0" indent="0" algn="l" defTabSz="914400" rtl="0" eaLnBrk="1" fontAlgn="t" latinLnBrk="0" hangingPunct="1">
                        <a:lnSpc>
                          <a:spcPct val="100000"/>
                        </a:lnSpc>
                        <a:spcBef>
                          <a:spcPts val="0"/>
                        </a:spcBef>
                        <a:spcAft>
                          <a:spcPts val="0"/>
                        </a:spcAft>
                        <a:buClrTx/>
                        <a:buSzTx/>
                        <a:buFontTx/>
                        <a:buNone/>
                        <a:tabLst/>
                        <a:defRPr/>
                      </a:pPr>
                      <a:r>
                        <a:rPr lang="en-US" sz="1400" b="1" dirty="0">
                          <a:effectLst/>
                          <a:latin typeface="Consolas" panose="020B0609020204030204" pitchFamily="49" charset="0"/>
                        </a:rPr>
                        <a:t>             OI result, OP op)</a:t>
                      </a:r>
                      <a:endParaRPr lang="en-US" sz="16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Applies op to each element of the sequence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and places the result in result..(result + (last - first)). </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OI,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BOP&gt;</a:t>
                      </a:r>
                    </a:p>
                    <a:p>
                      <a:pPr algn="l" fontAlgn="t"/>
                      <a:r>
                        <a:rPr lang="en-US" sz="1400" b="1" dirty="0">
                          <a:effectLst/>
                          <a:latin typeface="Consolas" panose="020B0609020204030204" pitchFamily="49" charset="0"/>
                        </a:rPr>
                        <a:t>OI </a:t>
                      </a:r>
                      <a:r>
                        <a:rPr lang="en-US" sz="1400" b="1" dirty="0">
                          <a:solidFill>
                            <a:srgbClr val="FF0000"/>
                          </a:solidFill>
                          <a:effectLst/>
                          <a:latin typeface="Consolas" panose="020B0609020204030204" pitchFamily="49" charset="0"/>
                        </a:rPr>
                        <a:t>transform</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 OI result,</a:t>
                      </a:r>
                    </a:p>
                    <a:p>
                      <a:pPr algn="l" fontAlgn="t"/>
                      <a:r>
                        <a:rPr lang="en-US" sz="1400" b="1" dirty="0">
                          <a:effectLst/>
                          <a:latin typeface="Consolas" panose="020B0609020204030204" pitchFamily="49" charset="0"/>
                        </a:rPr>
                        <a:t>             BOP </a:t>
                      </a:r>
                      <a:r>
                        <a:rPr lang="en-US" sz="1400" b="1" dirty="0" err="1">
                          <a:effectLst/>
                          <a:latin typeface="Consolas" panose="020B0609020204030204" pitchFamily="49" charset="0"/>
                        </a:rPr>
                        <a:t>bin_op</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Applies </a:t>
                      </a:r>
                      <a:r>
                        <a:rPr lang="en-US" sz="1200" b="1" dirty="0" err="1">
                          <a:effectLst/>
                          <a:latin typeface="Consolas" panose="020B0609020204030204" pitchFamily="49" charset="0"/>
                        </a:rPr>
                        <a:t>bin_op</a:t>
                      </a:r>
                      <a:r>
                        <a:rPr lang="en-US" sz="1200" b="1" dirty="0">
                          <a:effectLst/>
                          <a:latin typeface="Consolas" panose="020B0609020204030204" pitchFamily="49" charset="0"/>
                        </a:rPr>
                        <a:t> to each pair of elements of the sequences first1..last1 and first2..(first2 + (last1 - first1)) and places the result in result..(result +  (last1 - first1))</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less-than  operator applied to pairs of elements.</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RI,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COMP&gt;</a:t>
                      </a:r>
                    </a:p>
                    <a:p>
                      <a:pPr algn="l" fontAlgn="t"/>
                      <a:r>
                        <a:rPr lang="en-US" sz="1400" b="1" dirty="0">
                          <a:effectLst/>
                          <a:latin typeface="Consolas" panose="020B0609020204030204" pitchFamily="49" charset="0"/>
                        </a:rPr>
                        <a:t>void </a:t>
                      </a:r>
                      <a:r>
                        <a:rPr lang="en-US" sz="1400" b="1" dirty="0">
                          <a:solidFill>
                            <a:srgbClr val="FF0000"/>
                          </a:solidFill>
                          <a:effectLst/>
                          <a:latin typeface="Consolas" panose="020B0609020204030204" pitchFamily="49" charset="0"/>
                        </a:rPr>
                        <a:t>sort</a:t>
                      </a:r>
                      <a:r>
                        <a:rPr lang="en-US" sz="1400" b="1" dirty="0">
                          <a:effectLst/>
                          <a:latin typeface="Consolas" panose="020B0609020204030204" pitchFamily="49" charset="0"/>
                        </a:rPr>
                        <a:t>(RI first, RI last, COMP comp)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Sorts the contents of </a:t>
                      </a:r>
                      <a:r>
                        <a:rPr lang="en-US" sz="1200" b="1" dirty="0" err="1">
                          <a:effectLst/>
                          <a:latin typeface="Consolas" panose="020B0609020204030204" pitchFamily="49" charset="0"/>
                        </a:rPr>
                        <a:t>first..last</a:t>
                      </a:r>
                      <a:r>
                        <a:rPr lang="en-US" sz="1200" b="1" dirty="0">
                          <a:effectLst/>
                          <a:latin typeface="Consolas" panose="020B0609020204030204" pitchFamily="49" charset="0"/>
                        </a:rPr>
                        <a:t> based on the binary  operator COMP (a function operator). COMP is a function class that takes two arguments and returns a bool.</a:t>
                      </a:r>
                      <a:endParaRPr lang="en-US" sz="1300" b="1" dirty="0">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40887">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last1,</a:t>
                      </a:r>
                    </a:p>
                    <a:p>
                      <a:pPr algn="l" fontAlgn="t"/>
                      <a:r>
                        <a:rPr lang="en-US" sz="1400" b="1" dirty="0">
                          <a:effectLst/>
                          <a:latin typeface="Consolas" panose="020B0609020204030204" pitchFamily="49" charset="0"/>
                        </a:rPr>
                        <a:t>           II2 first2)</a:t>
                      </a:r>
                    </a:p>
                    <a:p>
                      <a:pPr algn="l" fontAlgn="t"/>
                      <a:endParaRPr lang="en-US" sz="1400" b="1" dirty="0">
                        <a:effectLst/>
                        <a:latin typeface="Consolas" panose="020B0609020204030204" pitchFamily="49" charset="0"/>
                      </a:endParaRPr>
                    </a:p>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II1, </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II2,</a:t>
                      </a:r>
                    </a:p>
                    <a:p>
                      <a:pPr algn="l" fontAlgn="t"/>
                      <a:r>
                        <a:rPr lang="en-US" sz="1400" b="1" dirty="0">
                          <a:effectLst/>
                          <a:latin typeface="Consolas" panose="020B0609020204030204" pitchFamily="49" charset="0"/>
                        </a:rPr>
                        <a:t>         </a:t>
                      </a:r>
                      <a:r>
                        <a:rPr lang="en-US" sz="1400" b="1" dirty="0" err="1">
                          <a:effectLst/>
                          <a:latin typeface="Consolas" panose="020B0609020204030204" pitchFamily="49" charset="0"/>
                        </a:rPr>
                        <a:t>typename</a:t>
                      </a:r>
                      <a:r>
                        <a:rPr lang="en-US" sz="1400" b="1" dirty="0">
                          <a:effectLst/>
                          <a:latin typeface="Consolas" panose="020B0609020204030204" pitchFamily="49" charset="0"/>
                        </a:rPr>
                        <a:t> BP&gt;</a:t>
                      </a:r>
                    </a:p>
                    <a:p>
                      <a:pPr algn="l" fontAlgn="t"/>
                      <a:r>
                        <a:rPr lang="en-US" sz="1400" b="1" dirty="0">
                          <a:effectLst/>
                          <a:latin typeface="Consolas" panose="020B0609020204030204" pitchFamily="49" charset="0"/>
                        </a:rPr>
                        <a:t>bool </a:t>
                      </a:r>
                      <a:r>
                        <a:rPr lang="en-US" sz="1400" b="1" dirty="0">
                          <a:solidFill>
                            <a:srgbClr val="FF0000"/>
                          </a:solidFill>
                          <a:effectLst/>
                          <a:latin typeface="Consolas" panose="020B0609020204030204" pitchFamily="49" charset="0"/>
                        </a:rPr>
                        <a:t>equal</a:t>
                      </a:r>
                      <a:r>
                        <a:rPr lang="en-US" sz="1400" b="1" dirty="0">
                          <a:effectLst/>
                          <a:latin typeface="Consolas" panose="020B0609020204030204" pitchFamily="49" charset="0"/>
                        </a:rPr>
                        <a:t>(II1 first1, II1 last2,</a:t>
                      </a:r>
                    </a:p>
                    <a:p>
                      <a:pPr algn="l" fontAlgn="t"/>
                      <a:r>
                        <a:rPr lang="en-US" sz="1400" b="1" dirty="0">
                          <a:effectLst/>
                          <a:latin typeface="Consolas" panose="020B0609020204030204" pitchFamily="49" charset="0"/>
                        </a:rPr>
                        <a:t>           II2 first2, BP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1" dirty="0">
                          <a:effectLst/>
                          <a:latin typeface="Consolas" panose="020B0609020204030204" pitchFamily="49" charset="0"/>
                        </a:rPr>
                        <a:t>Compares each element in the sequence first1..last1 to the corresponding elements in the sequence first2..first2 + (last1 - first1). If they are all equal, then this returns true. The second form uses the function object </a:t>
                      </a:r>
                      <a:r>
                        <a:rPr lang="en-US" sz="1200" b="1" dirty="0" err="1">
                          <a:effectLst/>
                          <a:latin typeface="Consolas" panose="020B0609020204030204" pitchFamily="49" charset="0"/>
                        </a:rPr>
                        <a:t>pred</a:t>
                      </a:r>
                      <a:r>
                        <a:rPr lang="en-US" sz="1200" b="1" dirty="0">
                          <a:effectLst/>
                          <a:latin typeface="Consolas" panose="020B0609020204030204" pitchFamily="49" charset="0"/>
                        </a:rPr>
                        <a:t> to perform the comparison.</a:t>
                      </a:r>
                      <a:endParaRPr lang="en-US" sz="1300" b="1" dirty="0">
                        <a:solidFill>
                          <a:schemeClr val="tx1"/>
                        </a:solidFill>
                        <a:effectLst/>
                        <a:latin typeface="Consolas" panose="020B06090202040302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pSp>
        <p:nvGrpSpPr>
          <p:cNvPr id="8" name="Group 7"/>
          <p:cNvGrpSpPr/>
          <p:nvPr/>
        </p:nvGrpSpPr>
        <p:grpSpPr>
          <a:xfrm>
            <a:off x="2514600" y="703832"/>
            <a:ext cx="2743200" cy="5849369"/>
            <a:chOff x="1600200" y="703831"/>
            <a:chExt cx="2743200" cy="5849369"/>
          </a:xfrm>
        </p:grpSpPr>
        <p:sp>
          <p:nvSpPr>
            <p:cNvPr id="3" name="Oval 2"/>
            <p:cNvSpPr/>
            <p:nvPr/>
          </p:nvSpPr>
          <p:spPr>
            <a:xfrm>
              <a:off x="2715280" y="1676400"/>
              <a:ext cx="7620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600200" y="2861460"/>
              <a:ext cx="1295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194000" y="4170640"/>
              <a:ext cx="1149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19300" y="6096000"/>
              <a:ext cx="10383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76600" y="703831"/>
              <a:ext cx="9144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783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Function Objects</a:t>
            </a:r>
          </a:p>
        </p:txBody>
      </p:sp>
      <p:sp>
        <p:nvSpPr>
          <p:cNvPr id="3" name="Slide Number Placeholder 2"/>
          <p:cNvSpPr>
            <a:spLocks noGrp="1"/>
          </p:cNvSpPr>
          <p:nvPr>
            <p:ph type="sldNum" sz="quarter" idx="12"/>
          </p:nvPr>
        </p:nvSpPr>
        <p:spPr/>
        <p:txBody>
          <a:bodyPr/>
          <a:lstStyle/>
          <a:p>
            <a:pPr>
              <a:defRPr/>
            </a:pPr>
            <a:fld id="{A0C1462C-D640-45B3-901B-F425AA5C3674}" type="slidenum">
              <a:rPr lang="en-US" smtClean="0"/>
              <a:pPr>
                <a:defRPr/>
              </a:pPr>
              <a:t>21</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371600"/>
            <a:ext cx="4407580" cy="2476500"/>
          </a:xfrm>
          <a:prstGeom prst="rect">
            <a:avLst/>
          </a:prstGeom>
        </p:spPr>
      </p:pic>
    </p:spTree>
    <p:extLst>
      <p:ext uri="{BB962C8B-B14F-4D97-AF65-F5344CB8AC3E}">
        <p14:creationId xmlns:p14="http://schemas.microsoft.com/office/powerpoint/2010/main" val="1404656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(functors)</a:t>
            </a:r>
          </a:p>
        </p:txBody>
      </p:sp>
      <p:sp>
        <p:nvSpPr>
          <p:cNvPr id="3" name="Content Placeholder 2"/>
          <p:cNvSpPr>
            <a:spLocks noGrp="1"/>
          </p:cNvSpPr>
          <p:nvPr>
            <p:ph sz="quarter" idx="1"/>
          </p:nvPr>
        </p:nvSpPr>
        <p:spPr>
          <a:xfrm>
            <a:off x="544009" y="1295401"/>
            <a:ext cx="9978067" cy="2133600"/>
          </a:xfrm>
        </p:spPr>
        <p:txBody>
          <a:bodyPr/>
          <a:lstStyle/>
          <a:p>
            <a:r>
              <a:rPr lang="en-US" sz="2000" dirty="0"/>
              <a:t>The function call operator (operator()) can be overloaded by a class.</a:t>
            </a:r>
          </a:p>
          <a:p>
            <a:r>
              <a:rPr lang="en-US" sz="2000" dirty="0"/>
              <a:t>A class that overloads this operator is called a </a:t>
            </a:r>
            <a:r>
              <a:rPr lang="en-US" sz="2000" b="1" dirty="0">
                <a:solidFill>
                  <a:srgbClr val="FF0000"/>
                </a:solidFill>
              </a:rPr>
              <a:t>function</a:t>
            </a:r>
            <a:r>
              <a:rPr lang="en-US" sz="2000" dirty="0"/>
              <a:t> </a:t>
            </a:r>
            <a:r>
              <a:rPr lang="en-US" sz="2000" b="1" dirty="0">
                <a:solidFill>
                  <a:srgbClr val="FF0000"/>
                </a:solidFill>
              </a:rPr>
              <a:t>class </a:t>
            </a:r>
            <a:r>
              <a:rPr lang="en-US" sz="2000" dirty="0"/>
              <a:t>and an object of such a class is called a function object (or </a:t>
            </a:r>
            <a:r>
              <a:rPr lang="en-US" sz="2000" b="1" dirty="0" err="1">
                <a:solidFill>
                  <a:srgbClr val="FF0000"/>
                </a:solidFill>
              </a:rPr>
              <a:t>functor</a:t>
            </a:r>
            <a:r>
              <a:rPr lang="en-US" sz="2000" dirty="0"/>
              <a:t>.)</a:t>
            </a:r>
          </a:p>
          <a:p>
            <a:r>
              <a:rPr lang="en-US" sz="2000" dirty="0"/>
              <a:t>As an example, we may want to find a value divisible by another value. We can create a function class </a:t>
            </a:r>
            <a:r>
              <a:rPr lang="en-US" sz="2000" b="1" dirty="0" err="1">
                <a:latin typeface="Consolas" panose="020B0609020204030204" pitchFamily="49" charset="0"/>
              </a:rPr>
              <a:t>Divisible_By</a:t>
            </a:r>
            <a:r>
              <a:rPr lang="en-US" sz="2000" dirty="0"/>
              <a:t> whose constructor takes the divisor as an argument:</a:t>
            </a:r>
          </a:p>
          <a:p>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22</a:t>
            </a:fld>
            <a:endParaRPr lang="en-US" dirty="0"/>
          </a:p>
        </p:txBody>
      </p:sp>
      <p:sp>
        <p:nvSpPr>
          <p:cNvPr id="6" name="TextBox 5"/>
          <p:cNvSpPr txBox="1"/>
          <p:nvPr/>
        </p:nvSpPr>
        <p:spPr>
          <a:xfrm>
            <a:off x="914399" y="3581401"/>
            <a:ext cx="4572001" cy="2800767"/>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class </a:t>
            </a:r>
            <a:r>
              <a:rPr lang="en-US" sz="1600" b="1" dirty="0" err="1">
                <a:latin typeface="Consolas" panose="020B0609020204030204" pitchFamily="49" charset="0"/>
                <a:cs typeface="Courier New" pitchFamily="49" charset="0"/>
              </a:rPr>
              <a:t>Divisible_By</a:t>
            </a:r>
            <a:endParaRPr lang="en-US" sz="1600" b="1" dirty="0">
              <a:latin typeface="Consolas" panose="020B0609020204030204" pitchFamily="49" charset="0"/>
              <a:cs typeface="Courier New" pitchFamily="49" charset="0"/>
            </a:endParaRPr>
          </a:p>
          <a:p>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private:</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divisor;</a:t>
            </a:r>
          </a:p>
          <a:p>
            <a:r>
              <a:rPr lang="en-US" sz="1600" b="1" dirty="0">
                <a:latin typeface="Consolas" panose="020B0609020204030204" pitchFamily="49" charset="0"/>
                <a:cs typeface="Courier New" pitchFamily="49" charset="0"/>
              </a:rPr>
              <a:t>public:</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int</a:t>
            </a:r>
            <a:r>
              <a:rPr lang="en-US" sz="1600" b="1" dirty="0">
                <a:latin typeface="Consolas" panose="020B0609020204030204" pitchFamily="49" charset="0"/>
                <a:cs typeface="Courier New" pitchFamily="49" charset="0"/>
              </a:rPr>
              <a:t> d) : divisor(d) {}</a:t>
            </a:r>
          </a:p>
          <a:p>
            <a:r>
              <a:rPr lang="en-US" sz="1600" b="1" dirty="0">
                <a:latin typeface="Consolas" panose="020B0609020204030204" pitchFamily="49" charset="0"/>
                <a:cs typeface="Courier New" pitchFamily="49" charset="0"/>
              </a:rPr>
              <a:t>   </a:t>
            </a:r>
            <a:r>
              <a:rPr lang="en-US" sz="1600" b="1" dirty="0">
                <a:solidFill>
                  <a:srgbClr val="FF0000"/>
                </a:solidFill>
                <a:latin typeface="Consolas" panose="020B0609020204030204" pitchFamily="49" charset="0"/>
                <a:cs typeface="Courier New" pitchFamily="49" charset="0"/>
              </a:rPr>
              <a:t>bool operator()(</a:t>
            </a:r>
            <a:r>
              <a:rPr lang="en-US" sz="1600" b="1" dirty="0" err="1">
                <a:solidFill>
                  <a:srgbClr val="FF0000"/>
                </a:solidFill>
                <a:latin typeface="Consolas" panose="020B0609020204030204" pitchFamily="49" charset="0"/>
                <a:cs typeface="Courier New" pitchFamily="49" charset="0"/>
              </a:rPr>
              <a:t>int</a:t>
            </a:r>
            <a:r>
              <a:rPr lang="en-US" sz="1600" b="1" dirty="0">
                <a:solidFill>
                  <a:srgbClr val="FF0000"/>
                </a:solidFill>
                <a:latin typeface="Consolas" panose="020B0609020204030204" pitchFamily="49" charset="0"/>
                <a:cs typeface="Courier New" pitchFamily="49" charset="0"/>
              </a:rPr>
              <a:t> x)</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return x % divisor == 0;</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a:t>
            </a:r>
          </a:p>
        </p:txBody>
      </p:sp>
      <p:sp>
        <p:nvSpPr>
          <p:cNvPr id="7" name="Line Callout 1 6"/>
          <p:cNvSpPr/>
          <p:nvPr/>
        </p:nvSpPr>
        <p:spPr>
          <a:xfrm>
            <a:off x="5705440" y="3429000"/>
            <a:ext cx="4733960" cy="685800"/>
          </a:xfrm>
          <a:prstGeom prst="borderCallout1">
            <a:avLst>
              <a:gd name="adj1" fmla="val 52287"/>
              <a:gd name="adj2" fmla="val -691"/>
              <a:gd name="adj3" fmla="val 150922"/>
              <a:gd name="adj4" fmla="val -61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Data field </a:t>
            </a:r>
            <a:r>
              <a:rPr lang="en-US" sz="1600" dirty="0">
                <a:latin typeface="Courier New" pitchFamily="49" charset="0"/>
                <a:cs typeface="Courier New" pitchFamily="49" charset="0"/>
              </a:rPr>
              <a:t>divisor</a:t>
            </a:r>
            <a:r>
              <a:rPr lang="en-US" sz="1600" dirty="0"/>
              <a:t> stores the number we want to divide by</a:t>
            </a:r>
          </a:p>
        </p:txBody>
      </p:sp>
      <p:sp>
        <p:nvSpPr>
          <p:cNvPr id="8" name="Line Callout 1 7"/>
          <p:cNvSpPr/>
          <p:nvPr/>
        </p:nvSpPr>
        <p:spPr>
          <a:xfrm>
            <a:off x="5705440" y="4221447"/>
            <a:ext cx="4733960" cy="875217"/>
          </a:xfrm>
          <a:prstGeom prst="borderCallout1">
            <a:avLst>
              <a:gd name="adj1" fmla="val 49482"/>
              <a:gd name="adj2" fmla="val -238"/>
              <a:gd name="adj3" fmla="val 116073"/>
              <a:gd name="adj4" fmla="val -3877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definition of </a:t>
            </a:r>
            <a:r>
              <a:rPr lang="en-US" sz="1600" dirty="0">
                <a:latin typeface="Courier New" pitchFamily="49" charset="0"/>
                <a:cs typeface="Courier New" pitchFamily="49" charset="0"/>
              </a:rPr>
              <a:t>operator</a:t>
            </a:r>
            <a:r>
              <a:rPr lang="en-US" sz="1600" dirty="0"/>
              <a:t>() tests the remainder resulting from the division of the function argument (</a:t>
            </a:r>
            <a:r>
              <a:rPr lang="en-US" sz="1600" dirty="0" err="1">
                <a:latin typeface="Courier New" pitchFamily="49" charset="0"/>
                <a:cs typeface="Courier New" pitchFamily="49" charset="0"/>
              </a:rPr>
              <a:t>int</a:t>
            </a:r>
            <a:r>
              <a:rPr lang="en-US" sz="1600" dirty="0">
                <a:latin typeface="Courier New" pitchFamily="49" charset="0"/>
                <a:cs typeface="Courier New" pitchFamily="49" charset="0"/>
              </a:rPr>
              <a:t> x</a:t>
            </a:r>
            <a:r>
              <a:rPr lang="en-US" sz="1600" dirty="0"/>
              <a:t>) by the value of </a:t>
            </a:r>
            <a:r>
              <a:rPr lang="en-US" sz="1600" dirty="0">
                <a:latin typeface="Courier New" pitchFamily="49" charset="0"/>
                <a:cs typeface="Courier New" pitchFamily="49" charset="0"/>
              </a:rPr>
              <a:t>divisor</a:t>
            </a:r>
          </a:p>
        </p:txBody>
      </p:sp>
      <p:sp>
        <p:nvSpPr>
          <p:cNvPr id="9" name="Line Callout 1 8"/>
          <p:cNvSpPr/>
          <p:nvPr/>
        </p:nvSpPr>
        <p:spPr>
          <a:xfrm>
            <a:off x="5705440" y="6128355"/>
            <a:ext cx="4723074" cy="643460"/>
          </a:xfrm>
          <a:prstGeom prst="borderCallout1">
            <a:avLst>
              <a:gd name="adj1" fmla="val 52514"/>
              <a:gd name="adj2" fmla="val 179"/>
              <a:gd name="adj3" fmla="val -49784"/>
              <a:gd name="adj4" fmla="val -265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(5) </a:t>
            </a:r>
            <a:r>
              <a:rPr lang="en-US" sz="1600" dirty="0"/>
              <a:t>creates a function object that tests for integers divisible by 5</a:t>
            </a:r>
            <a:endParaRPr lang="en-US" sz="1600" dirty="0">
              <a:latin typeface="Courier New" pitchFamily="49" charset="0"/>
              <a:cs typeface="Courier New" pitchFamily="49" charset="0"/>
            </a:endParaRPr>
          </a:p>
        </p:txBody>
      </p:sp>
      <p:sp>
        <p:nvSpPr>
          <p:cNvPr id="10" name="Line Callout 1 9"/>
          <p:cNvSpPr/>
          <p:nvPr/>
        </p:nvSpPr>
        <p:spPr>
          <a:xfrm>
            <a:off x="5705440" y="5172864"/>
            <a:ext cx="4723073" cy="875217"/>
          </a:xfrm>
          <a:prstGeom prst="borderCallout1">
            <a:avLst>
              <a:gd name="adj1" fmla="val 50236"/>
              <a:gd name="adj2" fmla="val 87"/>
              <a:gd name="adj3" fmla="val 59869"/>
              <a:gd name="adj4" fmla="val -2658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t>The expression </a:t>
            </a:r>
            <a:r>
              <a:rPr lang="en-US" sz="1600" dirty="0" err="1">
                <a:latin typeface="Courier New" pitchFamily="49" charset="0"/>
                <a:cs typeface="Courier New" pitchFamily="49" charset="0"/>
              </a:rPr>
              <a:t>Divisible_By</a:t>
            </a:r>
            <a:r>
              <a:rPr lang="en-US" sz="1600" dirty="0">
                <a:latin typeface="Courier New" pitchFamily="49" charset="0"/>
                <a:cs typeface="Courier New" pitchFamily="49" charset="0"/>
              </a:rPr>
              <a:t>(3</a:t>
            </a:r>
            <a:r>
              <a:rPr lang="en-US" sz="1600" dirty="0"/>
              <a:t>) creates a function object that returns </a:t>
            </a:r>
            <a:r>
              <a:rPr lang="en-US" sz="1600" dirty="0">
                <a:latin typeface="Courier New" pitchFamily="49" charset="0"/>
                <a:cs typeface="Courier New" pitchFamily="49" charset="0"/>
              </a:rPr>
              <a:t>true</a:t>
            </a:r>
            <a:r>
              <a:rPr lang="en-US" sz="1600" dirty="0"/>
              <a:t> if the argument passed to it is divisible by 3</a:t>
            </a:r>
            <a:endParaRPr lang="en-US" sz="1600" dirty="0">
              <a:latin typeface="Courier New" pitchFamily="49" charset="0"/>
              <a:cs typeface="Courier New" pitchFamily="49" charset="0"/>
            </a:endParaRPr>
          </a:p>
        </p:txBody>
      </p:sp>
      <p:sp>
        <p:nvSpPr>
          <p:cNvPr id="11" name="TextBox 10">
            <a:extLst>
              <a:ext uri="{FF2B5EF4-FFF2-40B4-BE49-F238E27FC236}">
                <a16:creationId xmlns:a16="http://schemas.microsoft.com/office/drawing/2014/main" id="{22D35936-F81E-486D-A20C-0E318B10EE43}"/>
              </a:ext>
            </a:extLst>
          </p:cNvPr>
          <p:cNvSpPr txBox="1"/>
          <p:nvPr/>
        </p:nvSpPr>
        <p:spPr>
          <a:xfrm>
            <a:off x="5533042" y="3575542"/>
            <a:ext cx="5334000" cy="2308324"/>
          </a:xfrm>
          <a:prstGeom prst="rect">
            <a:avLst/>
          </a:prstGeom>
          <a:solidFill>
            <a:schemeClr val="bg1"/>
          </a:solidFill>
        </p:spPr>
        <p:txBody>
          <a:bodyPr wrap="square" rtlCol="0">
            <a:spAutoFit/>
          </a:bodyPr>
          <a:lstStyle/>
          <a:p>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(30))</a:t>
            </a:r>
          </a:p>
          <a:p>
            <a:r>
              <a:rPr lang="en-US" sz="1600" b="1" dirty="0">
                <a:latin typeface="Consolas" panose="020B0609020204030204" pitchFamily="49" charset="0"/>
                <a:cs typeface="Courier New" pitchFamily="49" charset="0"/>
              </a:rPr>
              <a:t>   cout &lt;&lt; endl &lt;&lt; "30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"30 is NOT divisible by 3";</a:t>
            </a:r>
          </a:p>
          <a:p>
            <a:r>
              <a:rPr lang="en-US" sz="1600" b="1" dirty="0">
                <a:latin typeface="Consolas" panose="020B0609020204030204" pitchFamily="49" charset="0"/>
                <a:cs typeface="Courier New" pitchFamily="49" charset="0"/>
              </a:rPr>
              <a:t>if (</a:t>
            </a:r>
            <a:r>
              <a:rPr lang="en-US" sz="1600" b="1" dirty="0" err="1">
                <a:latin typeface="Consolas" panose="020B0609020204030204" pitchFamily="49" charset="0"/>
                <a:cs typeface="Courier New" pitchFamily="49" charset="0"/>
              </a:rPr>
              <a:t>divBy</a:t>
            </a:r>
            <a:r>
              <a:rPr lang="en-US" sz="1600" b="1" dirty="0">
                <a:latin typeface="Consolas" panose="020B0609020204030204" pitchFamily="49" charset="0"/>
                <a:cs typeface="Courier New" pitchFamily="49" charset="0"/>
              </a:rPr>
              <a:t>(10))</a:t>
            </a:r>
          </a:p>
          <a:p>
            <a:r>
              <a:rPr lang="en-US" sz="1600" b="1" dirty="0">
                <a:latin typeface="Consolas" panose="020B0609020204030204" pitchFamily="49" charset="0"/>
                <a:cs typeface="Courier New" pitchFamily="49" charset="0"/>
              </a:rPr>
              <a:t>   cout &lt;&lt; endl &lt;&lt; "10 is divisible by 3";</a:t>
            </a:r>
          </a:p>
          <a:p>
            <a:r>
              <a:rPr lang="en-US" sz="1600" b="1" dirty="0">
                <a:latin typeface="Consolas" panose="020B0609020204030204" pitchFamily="49" charset="0"/>
                <a:cs typeface="Courier New" pitchFamily="49" charset="0"/>
              </a:rPr>
              <a:t>else</a:t>
            </a:r>
          </a:p>
          <a:p>
            <a:r>
              <a:rPr lang="en-US" sz="1600" b="1" dirty="0">
                <a:latin typeface="Consolas" panose="020B0609020204030204" pitchFamily="49" charset="0"/>
                <a:cs typeface="Courier New" pitchFamily="49" charset="0"/>
              </a:rPr>
              <a:t>   cout &lt;&lt; endl &lt;&lt; "10 is NOT divisible by 3";</a:t>
            </a:r>
          </a:p>
        </p:txBody>
      </p:sp>
      <p:pic>
        <p:nvPicPr>
          <p:cNvPr id="12" name="Picture 11">
            <a:extLst>
              <a:ext uri="{FF2B5EF4-FFF2-40B4-BE49-F238E27FC236}">
                <a16:creationId xmlns:a16="http://schemas.microsoft.com/office/drawing/2014/main" id="{F46B5234-2402-448F-8BD3-8C7165DA438A}"/>
              </a:ext>
            </a:extLst>
          </p:cNvPr>
          <p:cNvPicPr>
            <a:picLocks noChangeAspect="1"/>
          </p:cNvPicPr>
          <p:nvPr/>
        </p:nvPicPr>
        <p:blipFill>
          <a:blip r:embed="rId2"/>
          <a:stretch>
            <a:fillRect/>
          </a:stretch>
        </p:blipFill>
        <p:spPr>
          <a:xfrm>
            <a:off x="5682814" y="5883866"/>
            <a:ext cx="4839262" cy="773398"/>
          </a:xfrm>
          <a:prstGeom prst="rect">
            <a:avLst/>
          </a:prstGeom>
        </p:spPr>
      </p:pic>
    </p:spTree>
    <p:extLst>
      <p:ext uri="{BB962C8B-B14F-4D97-AF65-F5344CB8AC3E}">
        <p14:creationId xmlns:p14="http://schemas.microsoft.com/office/powerpoint/2010/main" val="4815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Objects (functor)</a:t>
            </a:r>
          </a:p>
        </p:txBody>
      </p:sp>
      <p:sp>
        <p:nvSpPr>
          <p:cNvPr id="3" name="Content Placeholder 2"/>
          <p:cNvSpPr>
            <a:spLocks noGrp="1"/>
          </p:cNvSpPr>
          <p:nvPr>
            <p:ph sz="quarter" idx="1"/>
          </p:nvPr>
        </p:nvSpPr>
        <p:spPr>
          <a:xfrm>
            <a:off x="520861" y="1981200"/>
            <a:ext cx="9722734" cy="1066800"/>
          </a:xfrm>
        </p:spPr>
        <p:txBody>
          <a:bodyPr/>
          <a:lstStyle/>
          <a:p>
            <a:r>
              <a:rPr lang="en-US" sz="2000" dirty="0"/>
              <a:t>Template parameters </a:t>
            </a:r>
            <a:r>
              <a:rPr lang="en-US" sz="2000" dirty="0">
                <a:latin typeface="Consolas" panose="020B0609020204030204" pitchFamily="49" charset="0"/>
              </a:rPr>
              <a:t>II</a:t>
            </a:r>
            <a:r>
              <a:rPr lang="en-US" sz="2000" dirty="0"/>
              <a:t> (</a:t>
            </a:r>
            <a:r>
              <a:rPr lang="en-US" sz="2000" dirty="0">
                <a:latin typeface="Consolas" panose="020B0609020204030204" pitchFamily="49" charset="0"/>
              </a:rPr>
              <a:t>I</a:t>
            </a:r>
            <a:r>
              <a:rPr lang="en-US" sz="2000" dirty="0"/>
              <a:t>nput </a:t>
            </a:r>
            <a:r>
              <a:rPr lang="en-US" sz="2000" dirty="0">
                <a:latin typeface="Consolas" panose="020B0609020204030204" pitchFamily="49" charset="0"/>
              </a:rPr>
              <a:t>I</a:t>
            </a:r>
            <a:r>
              <a:rPr lang="en-US" sz="2000" dirty="0"/>
              <a:t>terator) are placeholders for container iterators; template parameter P is a placeholder for a function class object with an operator() that returns a bool value.</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23</a:t>
            </a:fld>
            <a:endParaRPr lang="en-US" dirty="0"/>
          </a:p>
        </p:txBody>
      </p:sp>
      <p:graphicFrame>
        <p:nvGraphicFramePr>
          <p:cNvPr id="11" name="Table 10"/>
          <p:cNvGraphicFramePr>
            <a:graphicFrameLocks noGrp="1"/>
          </p:cNvGraphicFramePr>
          <p:nvPr/>
        </p:nvGraphicFramePr>
        <p:xfrm>
          <a:off x="1524000" y="1295400"/>
          <a:ext cx="8382000" cy="640080"/>
        </p:xfrm>
        <a:graphic>
          <a:graphicData uri="http://schemas.openxmlformats.org/drawingml/2006/table">
            <a:tbl>
              <a:tblPr/>
              <a:tblGrid>
                <a:gridCol w="4107180">
                  <a:extLst>
                    <a:ext uri="{9D8B030D-6E8A-4147-A177-3AD203B41FA5}">
                      <a16:colId xmlns:a16="http://schemas.microsoft.com/office/drawing/2014/main" val="20000"/>
                    </a:ext>
                  </a:extLst>
                </a:gridCol>
                <a:gridCol w="4274820">
                  <a:extLst>
                    <a:ext uri="{9D8B030D-6E8A-4147-A177-3AD203B41FA5}">
                      <a16:colId xmlns:a16="http://schemas.microsoft.com/office/drawing/2014/main" val="20001"/>
                    </a:ext>
                  </a:extLst>
                </a:gridCol>
              </a:tblGrid>
              <a:tr h="297329">
                <a:tc>
                  <a:txBody>
                    <a:bodyPr/>
                    <a:lstStyle/>
                    <a:p>
                      <a:pPr algn="l" fontAlgn="t"/>
                      <a:r>
                        <a:rPr lang="en-US" sz="1400" b="1" dirty="0">
                          <a:effectLst/>
                          <a:latin typeface="Consolas" panose="020B0609020204030204" pitchFamily="49" charset="0"/>
                        </a:rPr>
                        <a:t>template&lt;</a:t>
                      </a:r>
                      <a:r>
                        <a:rPr lang="en-US" sz="1400" b="1" dirty="0" err="1">
                          <a:effectLst/>
                          <a:latin typeface="Consolas" panose="020B0609020204030204" pitchFamily="49" charset="0"/>
                        </a:rPr>
                        <a:t>typename</a:t>
                      </a:r>
                      <a:r>
                        <a:rPr lang="en-US" sz="1400" b="1" dirty="0">
                          <a:effectLst/>
                          <a:latin typeface="Consolas" panose="020B0609020204030204" pitchFamily="49" charset="0"/>
                        </a:rPr>
                        <a:t> II, </a:t>
                      </a:r>
                      <a:r>
                        <a:rPr lang="en-US" sz="1400" b="1" dirty="0" err="1">
                          <a:effectLst/>
                          <a:latin typeface="Consolas" panose="020B0609020204030204" pitchFamily="49" charset="0"/>
                        </a:rPr>
                        <a:t>typename</a:t>
                      </a:r>
                      <a:r>
                        <a:rPr lang="en-US" sz="1400" b="1" dirty="0">
                          <a:effectLst/>
                          <a:latin typeface="Consolas" panose="020B0609020204030204" pitchFamily="49" charset="0"/>
                        </a:rPr>
                        <a:t> P&gt;</a:t>
                      </a:r>
                    </a:p>
                    <a:p>
                      <a:pPr algn="l" fontAlgn="t"/>
                      <a:r>
                        <a:rPr lang="en-US" sz="1400" b="1" dirty="0">
                          <a:effectLst/>
                          <a:latin typeface="Consolas" panose="020B0609020204030204" pitchFamily="49" charset="0"/>
                        </a:rPr>
                        <a:t>II </a:t>
                      </a:r>
                      <a:r>
                        <a:rPr lang="en-US" sz="1400" b="1" dirty="0" err="1">
                          <a:solidFill>
                            <a:srgbClr val="FF0000"/>
                          </a:solidFill>
                          <a:effectLst/>
                          <a:latin typeface="Consolas" panose="020B0609020204030204" pitchFamily="49" charset="0"/>
                        </a:rPr>
                        <a:t>find_if</a:t>
                      </a:r>
                      <a:r>
                        <a:rPr lang="en-US" sz="1400" b="1" dirty="0">
                          <a:effectLst/>
                          <a:latin typeface="Consolas" panose="020B0609020204030204" pitchFamily="49" charset="0"/>
                        </a:rPr>
                        <a:t>(II first, II last, P </a:t>
                      </a:r>
                      <a:r>
                        <a:rPr lang="en-US" sz="1400" b="1" dirty="0" err="1">
                          <a:effectLst/>
                          <a:latin typeface="Consolas" panose="020B0609020204030204" pitchFamily="49" charset="0"/>
                        </a:rPr>
                        <a:t>pred</a:t>
                      </a:r>
                      <a:r>
                        <a:rPr lang="en-US" sz="1400" b="1" dirty="0">
                          <a:effectLst/>
                          <a:latin typeface="Consolas" panose="020B0609020204030204" pitchFamily="49"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1" dirty="0">
                          <a:effectLst/>
                          <a:latin typeface="Consolas" panose="020B0609020204030204" pitchFamily="49" charset="0"/>
                        </a:rPr>
                        <a:t>Finds the first occurrence of an item in the sequence for which function </a:t>
                      </a:r>
                      <a:r>
                        <a:rPr lang="en-US" sz="1200" b="1" dirty="0" err="1">
                          <a:effectLst/>
                          <a:latin typeface="Consolas" panose="020B0609020204030204" pitchFamily="49" charset="0"/>
                        </a:rPr>
                        <a:t>pred</a:t>
                      </a:r>
                      <a:r>
                        <a:rPr lang="en-US" sz="1200" b="1" dirty="0">
                          <a:effectLst/>
                          <a:latin typeface="Consolas" panose="020B0609020204030204" pitchFamily="49" charset="0"/>
                        </a:rPr>
                        <a:t> returns true. If not found, last is returned.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 name="TextBox 12"/>
          <p:cNvSpPr txBox="1"/>
          <p:nvPr/>
        </p:nvSpPr>
        <p:spPr>
          <a:xfrm>
            <a:off x="1284514" y="3259992"/>
            <a:ext cx="8545286" cy="3293209"/>
          </a:xfrm>
          <a:prstGeom prst="rect">
            <a:avLst/>
          </a:prstGeom>
          <a:noFill/>
        </p:spPr>
        <p:txBody>
          <a:bodyPr wrap="square" rtlCol="0">
            <a:spAutoFit/>
          </a:bodyPr>
          <a:lstStyle/>
          <a:p>
            <a:r>
              <a:rPr lang="en-US" sz="1600" b="1" dirty="0">
                <a:latin typeface="Consolas" panose="020B0609020204030204" pitchFamily="49" charset="0"/>
                <a:cs typeface="Courier New" pitchFamily="49" charset="0"/>
              </a:rPr>
              <a:t>   // Find all numbers divisible by 3 in </a:t>
            </a:r>
            <a:r>
              <a:rPr lang="en-US" sz="1600" b="1" dirty="0" err="1">
                <a:latin typeface="Consolas" panose="020B0609020204030204" pitchFamily="49" charset="0"/>
                <a:cs typeface="Courier New" pitchFamily="49" charset="0"/>
              </a:rPr>
              <a:t>myList</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list&lt;int&gt;::iterator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myList.begin</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while (1)</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find_if</a:t>
            </a:r>
            <a:r>
              <a:rPr lang="en-US" sz="1600" b="1" dirty="0">
                <a:latin typeface="Consolas" panose="020B0609020204030204" pitchFamily="49" charset="0"/>
                <a:cs typeface="Courier New" pitchFamily="49" charset="0"/>
              </a:rPr>
              <a:t>(</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 </a:t>
            </a:r>
            <a:r>
              <a:rPr lang="en-US" sz="1600" b="1" dirty="0" err="1">
                <a:latin typeface="Consolas" panose="020B0609020204030204" pitchFamily="49" charset="0"/>
                <a:cs typeface="Courier New" pitchFamily="49" charset="0"/>
              </a:rPr>
              <a:t>Divisible_By</a:t>
            </a:r>
            <a:r>
              <a:rPr lang="en-US" sz="1600" b="1" dirty="0">
                <a:latin typeface="Consolas" panose="020B0609020204030204" pitchFamily="49" charset="0"/>
                <a:cs typeface="Courier New" pitchFamily="49" charset="0"/>
              </a:rPr>
              <a:t>(3));</a:t>
            </a:r>
          </a:p>
          <a:p>
            <a:r>
              <a:rPr lang="en-US" sz="1600" b="1" dirty="0">
                <a:latin typeface="Consolas" panose="020B0609020204030204" pitchFamily="49" charset="0"/>
                <a:cs typeface="Courier New" pitchFamily="49" charset="0"/>
              </a:rPr>
              <a:t>      if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 </a:t>
            </a:r>
            <a:r>
              <a:rPr lang="en-US" sz="1600" b="1" dirty="0" err="1">
                <a:latin typeface="Consolas" panose="020B0609020204030204" pitchFamily="49" charset="0"/>
                <a:cs typeface="Courier New" pitchFamily="49" charset="0"/>
              </a:rPr>
              <a:t>myList.end</a:t>
            </a:r>
            <a:r>
              <a:rPr lang="en-US" sz="1600" b="1" dirty="0">
                <a:latin typeface="Consolas" panose="020B0609020204030204" pitchFamily="49" charset="0"/>
                <a:cs typeface="Courier New" pitchFamily="49" charset="0"/>
              </a:rPr>
              <a:t>())</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a:t>
            </a:r>
            <a:r>
              <a:rPr lang="en-US" sz="1600" b="1" dirty="0" err="1">
                <a:latin typeface="Consolas" panose="020B0609020204030204" pitchFamily="49" charset="0"/>
                <a:cs typeface="Courier New" pitchFamily="49" charset="0"/>
              </a:rPr>
              <a:t>iter</a:t>
            </a:r>
            <a:r>
              <a:rPr lang="en-US" sz="1600" b="1" dirty="0">
                <a:latin typeface="Consolas" panose="020B0609020204030204" pitchFamily="49" charset="0"/>
                <a:cs typeface="Courier New" pitchFamily="49" charset="0"/>
              </a:rPr>
              <a:t>++ &lt;&lt; " is divisible by 3" &lt;&lt; endl;</a:t>
            </a:r>
          </a:p>
          <a:p>
            <a:r>
              <a:rPr lang="en-US" sz="1600" b="1" dirty="0">
                <a:latin typeface="Consolas" panose="020B0609020204030204" pitchFamily="49" charset="0"/>
                <a:cs typeface="Courier New" pitchFamily="49" charset="0"/>
              </a:rPr>
              <a:t>         continue;</a:t>
            </a:r>
          </a:p>
          <a:p>
            <a:r>
              <a:rPr lang="en-US" sz="1600" b="1" dirty="0">
                <a:latin typeface="Consolas" panose="020B0609020204030204" pitchFamily="49" charset="0"/>
                <a:cs typeface="Courier New" pitchFamily="49" charset="0"/>
              </a:rPr>
              <a:t>      }</a:t>
            </a:r>
          </a:p>
          <a:p>
            <a:r>
              <a:rPr lang="en-US" sz="1600" b="1" dirty="0">
                <a:latin typeface="Consolas" panose="020B0609020204030204" pitchFamily="49" charset="0"/>
                <a:cs typeface="Courier New" pitchFamily="49" charset="0"/>
              </a:rPr>
              <a:t>      cout &lt;&lt; "There are no more numbers divisible by 3" &lt;&lt; endl;</a:t>
            </a:r>
          </a:p>
          <a:p>
            <a:r>
              <a:rPr lang="en-US" sz="1600" b="1" dirty="0">
                <a:latin typeface="Consolas" panose="020B0609020204030204" pitchFamily="49" charset="0"/>
                <a:cs typeface="Courier New" pitchFamily="49" charset="0"/>
              </a:rPr>
              <a:t>      break;</a:t>
            </a:r>
          </a:p>
          <a:p>
            <a:r>
              <a:rPr lang="en-US" sz="1600" b="1" dirty="0">
                <a:latin typeface="Consolas" panose="020B0609020204030204" pitchFamily="49" charset="0"/>
                <a:cs typeface="Courier New" pitchFamily="49" charset="0"/>
              </a:rPr>
              <a:t>   }</a:t>
            </a:r>
          </a:p>
        </p:txBody>
      </p:sp>
      <p:grpSp>
        <p:nvGrpSpPr>
          <p:cNvPr id="9" name="Group 8">
            <a:extLst>
              <a:ext uri="{FF2B5EF4-FFF2-40B4-BE49-F238E27FC236}">
                <a16:creationId xmlns:a16="http://schemas.microsoft.com/office/drawing/2014/main" id="{DBA072AA-0716-4A62-A1C1-3C630F168418}"/>
              </a:ext>
            </a:extLst>
          </p:cNvPr>
          <p:cNvGrpSpPr/>
          <p:nvPr/>
        </p:nvGrpSpPr>
        <p:grpSpPr>
          <a:xfrm>
            <a:off x="4419600" y="1539766"/>
            <a:ext cx="2057400" cy="2803634"/>
            <a:chOff x="3505200" y="1539766"/>
            <a:chExt cx="2057400" cy="2803634"/>
          </a:xfrm>
        </p:grpSpPr>
        <p:sp>
          <p:nvSpPr>
            <p:cNvPr id="6" name="Oval 5">
              <a:extLst>
                <a:ext uri="{FF2B5EF4-FFF2-40B4-BE49-F238E27FC236}">
                  <a16:creationId xmlns:a16="http://schemas.microsoft.com/office/drawing/2014/main" id="{78963934-F8B3-4D5C-A471-8251AEEE2DD6}"/>
                </a:ext>
              </a:extLst>
            </p:cNvPr>
            <p:cNvSpPr/>
            <p:nvPr/>
          </p:nvSpPr>
          <p:spPr>
            <a:xfrm>
              <a:off x="3505200" y="1539766"/>
              <a:ext cx="990600" cy="36113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4B5B6BA0-8EA9-4D59-8C3E-2868B00562C9}"/>
                </a:ext>
              </a:extLst>
            </p:cNvPr>
            <p:cNvCxnSpPr>
              <a:cxnSpLocks/>
              <a:stCxn id="6" idx="4"/>
            </p:cNvCxnSpPr>
            <p:nvPr/>
          </p:nvCxnSpPr>
          <p:spPr>
            <a:xfrm>
              <a:off x="4000500" y="1900899"/>
              <a:ext cx="1562100" cy="244250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4729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5.1, pgs. 312-315</a:t>
            </a:r>
          </a:p>
        </p:txBody>
      </p:sp>
      <p:sp>
        <p:nvSpPr>
          <p:cNvPr id="7" name="Content Placeholder 2"/>
          <p:cNvSpPr txBox="1">
            <a:spLocks/>
          </p:cNvSpPr>
          <p:nvPr/>
        </p:nvSpPr>
        <p:spPr bwMode="auto">
          <a:xfrm>
            <a:off x="1219200" y="304800"/>
            <a:ext cx="5181600" cy="518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marL="0" indent="0" algn="l" rtl="0" eaLnBrk="1" fontAlgn="base" hangingPunct="1">
              <a:spcBef>
                <a:spcPts val="700"/>
              </a:spcBef>
              <a:spcAft>
                <a:spcPct val="0"/>
              </a:spcAft>
              <a:buClr>
                <a:srgbClr val="333399"/>
              </a:buClr>
              <a:buSzPct val="80000"/>
              <a:buFont typeface="Arial" panose="020B0604020202020204" pitchFamily="34" charset="0"/>
              <a:buNone/>
              <a:defRPr sz="2600" kern="1200">
                <a:solidFill>
                  <a:srgbClr val="FFFFFF"/>
                </a:solidFill>
                <a:latin typeface="+mn-lt"/>
                <a:ea typeface="+mn-ea"/>
                <a:cs typeface="+mn-cs"/>
              </a:defRPr>
            </a:lvl1pPr>
            <a:lvl2pPr marL="457200" indent="0" algn="ctr" rtl="0" eaLnBrk="1" fontAlgn="base" hangingPunct="1">
              <a:spcBef>
                <a:spcPts val="550"/>
              </a:spcBef>
              <a:spcAft>
                <a:spcPct val="0"/>
              </a:spcAft>
              <a:buClr>
                <a:srgbClr val="FF0000"/>
              </a:buClr>
              <a:buSzPct val="80000"/>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spcBef>
                <a:spcPts val="500"/>
              </a:spcBef>
              <a:spcAft>
                <a:spcPct val="0"/>
              </a:spcAft>
              <a:buClr>
                <a:srgbClr val="333399"/>
              </a:buClr>
              <a:buSzPct val="80000"/>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spcBef>
                <a:spcPts val="400"/>
              </a:spcBef>
              <a:spcAft>
                <a:spcPct val="0"/>
              </a:spcAft>
              <a:buClr>
                <a:srgbClr val="333399"/>
              </a:buClr>
              <a:buSzPct val="80000"/>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spcBef>
                <a:spcPts val="400"/>
              </a:spcBef>
              <a:spcAft>
                <a:spcPct val="0"/>
              </a:spcAft>
              <a:buClr>
                <a:srgbClr val="333399"/>
              </a:buClr>
              <a:buSzPct val="80000"/>
              <a:buFont typeface="Arial" panose="020B0604020202020204" pitchFamily="34" charset="0"/>
              <a:buNone/>
              <a:defRPr sz="14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sz="2400" dirty="0"/>
              <a:t>5.1 The Stack Abstract Data Type</a:t>
            </a:r>
          </a:p>
          <a:p>
            <a:pPr algn="ctr"/>
            <a:r>
              <a:rPr lang="en-US" sz="2000" dirty="0"/>
              <a:t>Specification of the Stack Abstract Data Type</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24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1" y="2133601"/>
            <a:ext cx="2705615" cy="1982741"/>
          </a:xfrm>
          <a:prstGeom prst="rect">
            <a:avLst/>
          </a:prstGeom>
        </p:spPr>
      </p:pic>
    </p:spTree>
    <p:extLst>
      <p:ext uri="{BB962C8B-B14F-4D97-AF65-F5344CB8AC3E}">
        <p14:creationId xmlns:p14="http://schemas.microsoft.com/office/powerpoint/2010/main" val="3512697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a:t>
            </a:r>
          </a:p>
        </p:txBody>
      </p:sp>
      <p:sp>
        <p:nvSpPr>
          <p:cNvPr id="3" name="Content Placeholder 2"/>
          <p:cNvSpPr>
            <a:spLocks noGrp="1"/>
          </p:cNvSpPr>
          <p:nvPr>
            <p:ph sz="quarter" idx="1"/>
          </p:nvPr>
        </p:nvSpPr>
        <p:spPr/>
        <p:txBody>
          <a:bodyPr/>
          <a:lstStyle/>
          <a:p>
            <a:r>
              <a:rPr lang="en-US" dirty="0"/>
              <a:t>Objectives:</a:t>
            </a:r>
          </a:p>
          <a:p>
            <a:pPr lvl="1"/>
            <a:r>
              <a:rPr lang="en-US" sz="1800" dirty="0"/>
              <a:t>To learn about the stack data type and how to use its four functions: push, pop, top, and empty</a:t>
            </a:r>
          </a:p>
          <a:p>
            <a:pPr lvl="1"/>
            <a:r>
              <a:rPr lang="en-US" sz="1800" dirty="0"/>
              <a:t>To understand how C++ implements a stack</a:t>
            </a:r>
          </a:p>
          <a:p>
            <a:pPr lvl="1"/>
            <a:r>
              <a:rPr lang="en-US" sz="1800" dirty="0"/>
              <a:t>To learn how to implement a stack using an underlying array or linked list</a:t>
            </a:r>
          </a:p>
          <a:p>
            <a:pPr lvl="1"/>
            <a:r>
              <a:rPr lang="en-US" sz="1800" dirty="0"/>
              <a:t>To see how to use a stack to perform various applications, including finding palindromes, testing for balanced (properly nested) parentheses, and evaluating arithmetic expressions</a:t>
            </a:r>
          </a:p>
          <a:p>
            <a:r>
              <a:rPr lang="en-US" sz="2000" dirty="0"/>
              <a:t>Stacks are Specialized Lists</a:t>
            </a:r>
          </a:p>
          <a:p>
            <a:pPr lvl="1"/>
            <a:r>
              <a:rPr lang="en-US" sz="1800" dirty="0"/>
              <a:t>A client using a list can access any element,  remove any element, and insert an element anywhere in the list.</a:t>
            </a:r>
          </a:p>
          <a:p>
            <a:pPr lvl="1"/>
            <a:r>
              <a:rPr lang="en-US" sz="1800" dirty="0"/>
              <a:t>A client using a stack can access (and remove) only the most recently inserted element and can insert an element only at the “top” of the stack.</a:t>
            </a:r>
          </a:p>
          <a:p>
            <a:pPr lvl="1"/>
            <a:r>
              <a:rPr lang="en-US" sz="1800" dirty="0"/>
              <a:t>Stacks are among the most commonly used data structures in computer science.</a:t>
            </a:r>
          </a:p>
          <a:p>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196756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32435" y="1295401"/>
            <a:ext cx="9873206" cy="3919250"/>
          </a:xfrm>
        </p:spPr>
        <p:txBody>
          <a:bodyPr/>
          <a:lstStyle/>
          <a:p>
            <a:r>
              <a:rPr lang="en-US" dirty="0"/>
              <a:t>An Abstract Data Type (ADT) is a mathematical model for a data type as seen from a users point of view.</a:t>
            </a:r>
          </a:p>
          <a:p>
            <a:pPr lvl="1"/>
            <a:r>
              <a:rPr lang="en-US" dirty="0"/>
              <a:t>In contrast to data structures, which are concrete representations of data, as seen from the implementers point of view, no the users.</a:t>
            </a:r>
          </a:p>
          <a:p>
            <a:r>
              <a:rPr lang="en-US" dirty="0"/>
              <a:t>ADT's support </a:t>
            </a:r>
            <a:r>
              <a:rPr lang="en-US" i="1" dirty="0"/>
              <a:t>abstraction</a:t>
            </a:r>
            <a:r>
              <a:rPr lang="en-US" dirty="0"/>
              <a:t>, </a:t>
            </a:r>
            <a:r>
              <a:rPr lang="en-US" i="1" dirty="0"/>
              <a:t>encapsulation</a:t>
            </a:r>
            <a:r>
              <a:rPr lang="en-US" dirty="0"/>
              <a:t>, and </a:t>
            </a:r>
            <a:r>
              <a:rPr lang="en-US" i="1" dirty="0"/>
              <a:t>information hiding</a:t>
            </a:r>
            <a:r>
              <a:rPr lang="en-US" dirty="0"/>
              <a:t>.</a:t>
            </a:r>
          </a:p>
          <a:p>
            <a:r>
              <a:rPr lang="en-US" dirty="0"/>
              <a:t>A user implementation of an ADT has:</a:t>
            </a:r>
          </a:p>
          <a:p>
            <a:pPr lvl="1"/>
            <a:r>
              <a:rPr lang="en-US" u="sng" dirty="0"/>
              <a:t>private data </a:t>
            </a:r>
            <a:r>
              <a:rPr lang="en-US" dirty="0"/>
              <a:t>hidden inside the class,</a:t>
            </a:r>
          </a:p>
          <a:p>
            <a:pPr lvl="1"/>
            <a:r>
              <a:rPr lang="en-US" dirty="0"/>
              <a:t>a collection of </a:t>
            </a:r>
            <a:r>
              <a:rPr lang="en-US" u="sng" dirty="0"/>
              <a:t>public operations </a:t>
            </a:r>
            <a:r>
              <a:rPr lang="en-US" dirty="0"/>
              <a:t>to manipulate the data, and</a:t>
            </a:r>
          </a:p>
          <a:p>
            <a:pPr lvl="1"/>
            <a:r>
              <a:rPr lang="en-US" dirty="0"/>
              <a:t>additional </a:t>
            </a:r>
            <a:r>
              <a:rPr lang="en-US" u="sng" dirty="0"/>
              <a:t>private operations </a:t>
            </a:r>
            <a:r>
              <a:rPr lang="en-US" dirty="0"/>
              <a:t>hidden inside the class.</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grpSp>
        <p:nvGrpSpPr>
          <p:cNvPr id="9" name="Group 8">
            <a:extLst>
              <a:ext uri="{FF2B5EF4-FFF2-40B4-BE49-F238E27FC236}">
                <a16:creationId xmlns:a16="http://schemas.microsoft.com/office/drawing/2014/main" id="{8F924BD6-0B84-4F0D-A746-3D8BB0414474}"/>
              </a:ext>
            </a:extLst>
          </p:cNvPr>
          <p:cNvGrpSpPr/>
          <p:nvPr/>
        </p:nvGrpSpPr>
        <p:grpSpPr>
          <a:xfrm>
            <a:off x="532435" y="5221794"/>
            <a:ext cx="9873206" cy="1466051"/>
            <a:chOff x="477078" y="5221793"/>
            <a:chExt cx="8445021" cy="1466051"/>
          </a:xfrm>
        </p:grpSpPr>
        <p:pic>
          <p:nvPicPr>
            <p:cNvPr id="7" name="Picture 6">
              <a:extLst>
                <a:ext uri="{FF2B5EF4-FFF2-40B4-BE49-F238E27FC236}">
                  <a16:creationId xmlns:a16="http://schemas.microsoft.com/office/drawing/2014/main" id="{26C997B1-A9FA-4E08-B8C9-BA383A3B67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0499" y="5316244"/>
              <a:ext cx="1371600" cy="1371600"/>
            </a:xfrm>
            <a:prstGeom prst="rect">
              <a:avLst/>
            </a:prstGeom>
          </p:spPr>
        </p:pic>
        <p:sp>
          <p:nvSpPr>
            <p:cNvPr id="8" name="Content Placeholder 2">
              <a:extLst>
                <a:ext uri="{FF2B5EF4-FFF2-40B4-BE49-F238E27FC236}">
                  <a16:creationId xmlns:a16="http://schemas.microsoft.com/office/drawing/2014/main" id="{FB217360-1A62-4315-9716-CF21330F4C66}"/>
                </a:ext>
              </a:extLst>
            </p:cNvPr>
            <p:cNvSpPr txBox="1">
              <a:spLocks/>
            </p:cNvSpPr>
            <p:nvPr/>
          </p:nvSpPr>
          <p:spPr bwMode="auto">
            <a:xfrm>
              <a:off x="477078" y="5221793"/>
              <a:ext cx="7378221" cy="11790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4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For example, a cell phone has buttons for various operations, but it is not necessary to understand how the phone works in order to use it!</a:t>
              </a:r>
            </a:p>
          </p:txBody>
        </p:sp>
      </p:grpSp>
    </p:spTree>
    <p:extLst>
      <p:ext uri="{BB962C8B-B14F-4D97-AF65-F5344CB8AC3E}">
        <p14:creationId xmlns:p14="http://schemas.microsoft.com/office/powerpoint/2010/main" val="236429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Data Type</a:t>
            </a:r>
          </a:p>
        </p:txBody>
      </p:sp>
      <p:sp>
        <p:nvSpPr>
          <p:cNvPr id="3" name="Content Placeholder 2"/>
          <p:cNvSpPr>
            <a:spLocks noGrp="1"/>
          </p:cNvSpPr>
          <p:nvPr>
            <p:ph sz="quarter" idx="1"/>
          </p:nvPr>
        </p:nvSpPr>
        <p:spPr>
          <a:xfrm>
            <a:off x="555585" y="1275081"/>
            <a:ext cx="9745883" cy="5454359"/>
          </a:xfrm>
        </p:spPr>
        <p:txBody>
          <a:bodyPr/>
          <a:lstStyle/>
          <a:p>
            <a:r>
              <a:rPr lang="en-US" dirty="0"/>
              <a:t>Examples of common built-in ADTs:</a:t>
            </a:r>
          </a:p>
          <a:p>
            <a:pPr lvl="1"/>
            <a:r>
              <a:rPr lang="en-US" dirty="0" err="1"/>
              <a:t>boolean</a:t>
            </a:r>
            <a:endParaRPr lang="en-US" dirty="0"/>
          </a:p>
          <a:p>
            <a:pPr lvl="2"/>
            <a:r>
              <a:rPr lang="en-US" sz="1600" dirty="0"/>
              <a:t>Values: true and false</a:t>
            </a:r>
          </a:p>
          <a:p>
            <a:pPr lvl="2">
              <a:spcBef>
                <a:spcPts val="0"/>
              </a:spcBef>
            </a:pPr>
            <a:r>
              <a:rPr lang="en-US" sz="1600" dirty="0"/>
              <a:t>Operations: and, or, not, </a:t>
            </a:r>
            <a:r>
              <a:rPr lang="en-US" sz="1600" dirty="0" err="1"/>
              <a:t>nand</a:t>
            </a:r>
            <a:r>
              <a:rPr lang="en-US" sz="1600" dirty="0"/>
              <a:t>, etc.</a:t>
            </a:r>
          </a:p>
          <a:p>
            <a:pPr lvl="1"/>
            <a:r>
              <a:rPr lang="en-US" dirty="0"/>
              <a:t>integer</a:t>
            </a:r>
          </a:p>
          <a:p>
            <a:pPr lvl="2"/>
            <a:r>
              <a:rPr lang="en-US" sz="1600" dirty="0"/>
              <a:t>Values: Whole numbers between MIN and MAX values</a:t>
            </a:r>
          </a:p>
          <a:p>
            <a:pPr lvl="2">
              <a:spcBef>
                <a:spcPts val="0"/>
              </a:spcBef>
            </a:pPr>
            <a:r>
              <a:rPr lang="en-US" sz="1600" dirty="0"/>
              <a:t>Operations: add, subtract, multiply, divide, etc.</a:t>
            </a:r>
          </a:p>
          <a:p>
            <a:r>
              <a:rPr lang="en-US" dirty="0"/>
              <a:t>Examples of common user-defined ADTs:</a:t>
            </a:r>
          </a:p>
          <a:p>
            <a:pPr lvl="1"/>
            <a:r>
              <a:rPr lang="en-US" dirty="0"/>
              <a:t>vector</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a:t>
            </a:r>
            <a:r>
              <a:rPr lang="en-US" sz="1600" dirty="0" err="1"/>
              <a:t>push_back</a:t>
            </a:r>
            <a:r>
              <a:rPr lang="en-US" sz="1600" dirty="0"/>
              <a:t>, </a:t>
            </a:r>
            <a:r>
              <a:rPr lang="en-US" sz="1600" dirty="0" err="1"/>
              <a:t>pop_back</a:t>
            </a:r>
            <a:r>
              <a:rPr lang="en-US" sz="1600" dirty="0"/>
              <a:t>, at, erase, swap, size, etc.</a:t>
            </a:r>
          </a:p>
          <a:p>
            <a:pPr lvl="1"/>
            <a:r>
              <a:rPr lang="en-US" dirty="0"/>
              <a:t>list</a:t>
            </a:r>
          </a:p>
          <a:p>
            <a:pPr lvl="2"/>
            <a:r>
              <a:rPr lang="en-US" sz="1600" dirty="0"/>
              <a:t>Values: Vector elements (</a:t>
            </a:r>
            <a:r>
              <a:rPr lang="en-US" sz="1600" dirty="0" err="1"/>
              <a:t>ie</a:t>
            </a:r>
            <a:r>
              <a:rPr lang="en-US" sz="1600" dirty="0"/>
              <a:t>., vector of X's,…)</a:t>
            </a:r>
          </a:p>
          <a:p>
            <a:pPr lvl="2">
              <a:spcBef>
                <a:spcPts val="0"/>
              </a:spcBef>
            </a:pPr>
            <a:r>
              <a:rPr lang="en-US" sz="1600" dirty="0"/>
              <a:t>Operations: initialize, front, back, size, merge, sort, etc.</a:t>
            </a:r>
          </a:p>
          <a:p>
            <a:pPr lvl="1"/>
            <a:r>
              <a:rPr lang="en-US" b="1" dirty="0">
                <a:solidFill>
                  <a:srgbClr val="FF0000"/>
                </a:solidFill>
              </a:rPr>
              <a:t>stack</a:t>
            </a:r>
          </a:p>
          <a:p>
            <a:pPr lvl="2"/>
            <a:r>
              <a:rPr lang="en-US" sz="1600" b="1" dirty="0">
                <a:solidFill>
                  <a:srgbClr val="FF0000"/>
                </a:solidFill>
              </a:rPr>
              <a:t>Values: Stack elements (</a:t>
            </a:r>
            <a:r>
              <a:rPr lang="en-US" sz="1600" b="1" dirty="0" err="1">
                <a:solidFill>
                  <a:srgbClr val="FF0000"/>
                </a:solidFill>
              </a:rPr>
              <a:t>ie</a:t>
            </a:r>
            <a:r>
              <a:rPr lang="en-US" sz="1600" b="1" dirty="0">
                <a:solidFill>
                  <a:srgbClr val="FF0000"/>
                </a:solidFill>
              </a:rPr>
              <a:t>., stack of X's,…)</a:t>
            </a:r>
          </a:p>
          <a:p>
            <a:pPr lvl="2">
              <a:spcBef>
                <a:spcPts val="0"/>
              </a:spcBef>
            </a:pPr>
            <a:r>
              <a:rPr lang="en-US" sz="1600" b="1" dirty="0">
                <a:solidFill>
                  <a:srgbClr val="FF0000"/>
                </a:solidFill>
              </a:rPr>
              <a:t>Operations: push, pop, top, empty size.</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27</a:t>
            </a:fld>
            <a:endParaRPr lang="en-US" dirty="0"/>
          </a:p>
        </p:txBody>
      </p:sp>
    </p:spTree>
    <p:extLst>
      <p:ext uri="{BB962C8B-B14F-4D97-AF65-F5344CB8AC3E}">
        <p14:creationId xmlns:p14="http://schemas.microsoft.com/office/powerpoint/2010/main" val="358692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500"/>
                                        <p:tgtEl>
                                          <p:spTgt spid="3">
                                            <p:txEl>
                                              <p:pRg st="13" end="1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fade">
                                      <p:cBhvr>
                                        <p:cTn id="51" dur="500"/>
                                        <p:tgtEl>
                                          <p:spTgt spid="3">
                                            <p:txEl>
                                              <p:pRg st="14" end="14"/>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5" end="15"/>
                                            </p:txEl>
                                          </p:spTgt>
                                        </p:tgtEl>
                                        <p:attrNameLst>
                                          <p:attrName>style.visibility</p:attrName>
                                        </p:attrNameLst>
                                      </p:cBhvr>
                                      <p:to>
                                        <p:strVal val="visible"/>
                                      </p:to>
                                    </p:set>
                                    <p:animEffect transition="in" filter="fade">
                                      <p:cBhvr>
                                        <p:cTn id="54" dur="500"/>
                                        <p:tgtEl>
                                          <p:spTgt spid="3">
                                            <p:txEl>
                                              <p:pRg st="15" end="15"/>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
                                            <p:txEl>
                                              <p:pRg st="16" end="16"/>
                                            </p:txEl>
                                          </p:spTgt>
                                        </p:tgtEl>
                                        <p:attrNameLst>
                                          <p:attrName>style.visibility</p:attrName>
                                        </p:attrNameLst>
                                      </p:cBhvr>
                                      <p:to>
                                        <p:strVal val="visible"/>
                                      </p:to>
                                    </p:set>
                                    <p:animEffect transition="in" filter="fade">
                                      <p:cBhvr>
                                        <p:cTn id="5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Abstract Data Type</a:t>
            </a:r>
          </a:p>
        </p:txBody>
      </p:sp>
      <p:sp>
        <p:nvSpPr>
          <p:cNvPr id="3" name="Content Placeholder 2"/>
          <p:cNvSpPr>
            <a:spLocks noGrp="1"/>
          </p:cNvSpPr>
          <p:nvPr>
            <p:ph sz="quarter" idx="1"/>
          </p:nvPr>
        </p:nvSpPr>
        <p:spPr>
          <a:xfrm>
            <a:off x="544010" y="1295401"/>
            <a:ext cx="8828590" cy="3276599"/>
          </a:xfrm>
        </p:spPr>
        <p:txBody>
          <a:bodyPr/>
          <a:lstStyle/>
          <a:p>
            <a:r>
              <a:rPr lang="en-US" dirty="0"/>
              <a:t>A stack can be compared to a Pez dispenser</a:t>
            </a:r>
          </a:p>
          <a:p>
            <a:pPr lvl="1"/>
            <a:r>
              <a:rPr lang="en-US" dirty="0"/>
              <a:t>Only the top item can be accessed</a:t>
            </a:r>
          </a:p>
          <a:p>
            <a:pPr lvl="1">
              <a:spcBef>
                <a:spcPts val="0"/>
              </a:spcBef>
            </a:pPr>
            <a:r>
              <a:rPr lang="en-US" dirty="0"/>
              <a:t>You can extract only one item at a time</a:t>
            </a:r>
          </a:p>
          <a:p>
            <a:r>
              <a:rPr lang="en-US" dirty="0"/>
              <a:t>The top element in the stack is the last added to the stack (most recently).</a:t>
            </a:r>
          </a:p>
          <a:p>
            <a:r>
              <a:rPr lang="en-US" dirty="0"/>
              <a:t>The stack’s storage policy is </a:t>
            </a:r>
            <a:r>
              <a:rPr lang="en-US" i="1" dirty="0"/>
              <a:t>Last-In, First-Out</a:t>
            </a:r>
            <a:r>
              <a:rPr lang="en-US" dirty="0"/>
              <a:t>, or </a:t>
            </a:r>
            <a:r>
              <a:rPr lang="en-US" i="1" dirty="0"/>
              <a:t>LIFO.</a:t>
            </a:r>
          </a:p>
          <a:p>
            <a:r>
              <a:rPr lang="en-US" dirty="0"/>
              <a:t>Only the top element of a stack is visible; therefore the number of operations performed by a stack are few:</a:t>
            </a:r>
          </a:p>
          <a:p>
            <a:endParaRPr lang="en-US" dirty="0"/>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28</a:t>
            </a:fld>
            <a:endParaRPr lang="en-US" dirty="0"/>
          </a:p>
        </p:txBody>
      </p:sp>
      <p:pic>
        <p:nvPicPr>
          <p:cNvPr id="6" name="Picture 4"/>
          <p:cNvPicPr>
            <a:picLocks noChangeAspect="1" noChangeArrowheads="1"/>
          </p:cNvPicPr>
          <p:nvPr/>
        </p:nvPicPr>
        <p:blipFill>
          <a:blip r:embed="rId2"/>
          <a:srcRect t="17197"/>
          <a:stretch>
            <a:fillRect/>
          </a:stretch>
        </p:blipFill>
        <p:spPr bwMode="auto">
          <a:xfrm>
            <a:off x="9106878" y="1447800"/>
            <a:ext cx="743214" cy="1752600"/>
          </a:xfrm>
          <a:prstGeom prst="rect">
            <a:avLst/>
          </a:prstGeom>
          <a:noFill/>
          <a:ln w="9525">
            <a:noFill/>
            <a:miter lim="800000"/>
            <a:headEnd/>
            <a:tailEnd/>
          </a:ln>
        </p:spPr>
      </p:pic>
      <p:pic>
        <p:nvPicPr>
          <p:cNvPr id="7" name="Picture 2"/>
          <p:cNvPicPr>
            <a:picLocks noChangeAspect="1" noChangeArrowheads="1"/>
          </p:cNvPicPr>
          <p:nvPr/>
        </p:nvPicPr>
        <p:blipFill>
          <a:blip r:embed="rId3"/>
          <a:srcRect/>
          <a:stretch>
            <a:fillRect/>
          </a:stretch>
        </p:blipFill>
        <p:spPr bwMode="auto">
          <a:xfrm>
            <a:off x="1162050" y="4524376"/>
            <a:ext cx="8648700" cy="2257425"/>
          </a:xfrm>
          <a:prstGeom prst="rect">
            <a:avLst/>
          </a:prstGeom>
          <a:noFill/>
          <a:ln w="9525">
            <a:noFill/>
            <a:miter lim="800000"/>
            <a:headEnd/>
            <a:tailEnd/>
          </a:ln>
        </p:spPr>
      </p:pic>
    </p:spTree>
    <p:extLst>
      <p:ext uri="{BB962C8B-B14F-4D97-AF65-F5344CB8AC3E}">
        <p14:creationId xmlns:p14="http://schemas.microsoft.com/office/powerpoint/2010/main" val="109404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Stack of Strings</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29</a:t>
            </a:fld>
            <a:endParaRPr lang="en-US" dirty="0"/>
          </a:p>
        </p:txBody>
      </p:sp>
      <p:sp>
        <p:nvSpPr>
          <p:cNvPr id="6" name="TextBox 5"/>
          <p:cNvSpPr txBox="1"/>
          <p:nvPr/>
        </p:nvSpPr>
        <p:spPr>
          <a:xfrm>
            <a:off x="1371600" y="3808274"/>
            <a:ext cx="3429000" cy="1754326"/>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stack&lt;string&gt; names;</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("Rich");</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("Debbie");</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("Robin");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("Dustin");</a:t>
            </a:r>
          </a:p>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("Jonathan");</a:t>
            </a:r>
          </a:p>
        </p:txBody>
      </p:sp>
      <p:pic>
        <p:nvPicPr>
          <p:cNvPr id="7" name="Picture 3" descr="C:\Documents and Settings\Administrator\My Documents\Koffman\PPTs\JPEGS\JWCL233_Koffman JPG files\ch03\w0057-nn.jpg"/>
          <p:cNvPicPr>
            <a:picLocks noChangeAspect="1" noChangeArrowheads="1"/>
          </p:cNvPicPr>
          <p:nvPr/>
        </p:nvPicPr>
        <p:blipFill>
          <a:blip r:embed="rId2"/>
          <a:srcRect/>
          <a:stretch>
            <a:fillRect/>
          </a:stretch>
        </p:blipFill>
        <p:spPr bwMode="auto">
          <a:xfrm>
            <a:off x="2514600" y="1519238"/>
            <a:ext cx="5962650" cy="1905000"/>
          </a:xfrm>
          <a:prstGeom prst="rect">
            <a:avLst/>
          </a:prstGeom>
          <a:noFill/>
          <a:ln w="9525">
            <a:noFill/>
            <a:miter lim="800000"/>
            <a:headEnd/>
            <a:tailEnd/>
          </a:ln>
        </p:spPr>
      </p:pic>
      <p:sp>
        <p:nvSpPr>
          <p:cNvPr id="8" name="TextBox 7"/>
          <p:cNvSpPr txBox="1"/>
          <p:nvPr/>
        </p:nvSpPr>
        <p:spPr>
          <a:xfrm>
            <a:off x="4953001" y="3808274"/>
            <a:ext cx="4661899" cy="923330"/>
          </a:xfrm>
          <a:prstGeom prst="rect">
            <a:avLst/>
          </a:prstGeom>
          <a:noFill/>
        </p:spPr>
        <p:txBody>
          <a:bodyPr wrap="square" rtlCol="0">
            <a:spAutoFit/>
          </a:bodyPr>
          <a:lstStyle/>
          <a:p>
            <a:pPr marL="4763">
              <a:defRPr/>
            </a:pPr>
            <a:r>
              <a:rPr lang="en-US" b="1" dirty="0">
                <a:latin typeface="Consolas" panose="020B0609020204030204" pitchFamily="49" charset="0"/>
                <a:cs typeface="Consolas" panose="020B0609020204030204" pitchFamily="49" charset="0"/>
              </a:rPr>
              <a:t>cout &lt;&lt; </a:t>
            </a:r>
            <a:r>
              <a:rPr lang="en-US" b="1" dirty="0" err="1">
                <a:latin typeface="Consolas" panose="020B0609020204030204" pitchFamily="49" charset="0"/>
                <a:cs typeface="Consolas" panose="020B0609020204030204" pitchFamily="49" charset="0"/>
              </a:rPr>
              <a:t>names.empty</a:t>
            </a:r>
            <a:r>
              <a:rPr lang="en-US" b="1" dirty="0">
                <a:latin typeface="Consolas" panose="020B0609020204030204" pitchFamily="49" charset="0"/>
                <a:cs typeface="Consolas" panose="020B0609020204030204" pitchFamily="49" charset="0"/>
              </a:rPr>
              <a:t>();</a:t>
            </a:r>
          </a:p>
          <a:p>
            <a:pPr marL="4763">
              <a:defRPr/>
            </a:pPr>
            <a:r>
              <a:rPr lang="en-US" b="1" dirty="0">
                <a:latin typeface="Consolas" panose="020B0609020204030204" pitchFamily="49" charset="0"/>
                <a:cs typeface="Consolas" panose="020B0609020204030204" pitchFamily="49" charset="0"/>
              </a:rPr>
              <a:t>string last = </a:t>
            </a:r>
            <a:r>
              <a:rPr lang="en-US" b="1" dirty="0" err="1">
                <a:latin typeface="Consolas" panose="020B0609020204030204" pitchFamily="49" charset="0"/>
                <a:cs typeface="Consolas" panose="020B0609020204030204" pitchFamily="49" charset="0"/>
              </a:rPr>
              <a:t>names.top</a:t>
            </a:r>
            <a:r>
              <a:rPr lang="en-US" b="1" dirty="0">
                <a:latin typeface="Consolas" panose="020B0609020204030204" pitchFamily="49" charset="0"/>
                <a:cs typeface="Consolas" panose="020B0609020204030204" pitchFamily="49" charset="0"/>
              </a:rPr>
              <a:t>();</a:t>
            </a:r>
          </a:p>
          <a:p>
            <a:pPr marL="4763">
              <a:defRPr/>
            </a:pPr>
            <a:r>
              <a:rPr lang="en-US" b="1" dirty="0" err="1">
                <a:latin typeface="Consolas" panose="020B0609020204030204" pitchFamily="49" charset="0"/>
                <a:cs typeface="Consolas" panose="020B0609020204030204" pitchFamily="49" charset="0"/>
              </a:rPr>
              <a:t>names.pop</a:t>
            </a:r>
            <a:r>
              <a:rPr lang="en-US" b="1" dirty="0">
                <a:latin typeface="Consolas" panose="020B0609020204030204" pitchFamily="49" charset="0"/>
                <a:cs typeface="Consolas" panose="020B0609020204030204" pitchFamily="49" charset="0"/>
              </a:rPr>
              <a:t>();</a:t>
            </a:r>
          </a:p>
        </p:txBody>
      </p:sp>
      <p:sp>
        <p:nvSpPr>
          <p:cNvPr id="9" name="TextBox 8">
            <a:extLst>
              <a:ext uri="{FF2B5EF4-FFF2-40B4-BE49-F238E27FC236}">
                <a16:creationId xmlns:a16="http://schemas.microsoft.com/office/drawing/2014/main" id="{756B4CD0-23E9-48D7-A1A7-528A045D6B73}"/>
              </a:ext>
            </a:extLst>
          </p:cNvPr>
          <p:cNvSpPr txBox="1"/>
          <p:nvPr/>
        </p:nvSpPr>
        <p:spPr>
          <a:xfrm>
            <a:off x="4953001" y="4923472"/>
            <a:ext cx="4661899" cy="369332"/>
          </a:xfrm>
          <a:prstGeom prst="rect">
            <a:avLst/>
          </a:prstGeom>
          <a:noFill/>
        </p:spPr>
        <p:txBody>
          <a:bodyPr wrap="square" rtlCol="0">
            <a:spAutoFit/>
          </a:bodyPr>
          <a:lstStyle/>
          <a:p>
            <a:pPr marL="4763">
              <a:defRPr/>
            </a:pPr>
            <a:r>
              <a:rPr lang="en-US" b="1" dirty="0" err="1">
                <a:latin typeface="Consolas" panose="020B0609020204030204" pitchFamily="49" charset="0"/>
                <a:cs typeface="Consolas" panose="020B0609020204030204" pitchFamily="49" charset="0"/>
              </a:rPr>
              <a:t>names.push</a:t>
            </a:r>
            <a:r>
              <a:rPr lang="en-US" b="1" dirty="0">
                <a:latin typeface="Consolas" panose="020B0609020204030204" pitchFamily="49" charset="0"/>
                <a:cs typeface="Consolas" panose="020B0609020204030204" pitchFamily="49" charset="0"/>
              </a:rPr>
              <a:t>("Philip");</a:t>
            </a:r>
          </a:p>
        </p:txBody>
      </p:sp>
    </p:spTree>
    <p:extLst>
      <p:ext uri="{BB962C8B-B14F-4D97-AF65-F5344CB8AC3E}">
        <p14:creationId xmlns:p14="http://schemas.microsoft.com/office/powerpoint/2010/main" val="5023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#16: Iterator Requirements</a:t>
            </a:r>
          </a:p>
        </p:txBody>
      </p:sp>
      <p:sp>
        <p:nvSpPr>
          <p:cNvPr id="4" name="Footer Placeholder 3"/>
          <p:cNvSpPr>
            <a:spLocks noGrp="1"/>
          </p:cNvSpPr>
          <p:nvPr>
            <p:ph type="ftr" sz="quarter" idx="11"/>
          </p:nvPr>
        </p:nvSpPr>
        <p:spPr/>
        <p:txBody>
          <a:bodyPr/>
          <a:lstStyle/>
          <a:p>
            <a:pPr>
              <a:defRPr/>
            </a:pPr>
            <a:r>
              <a:rPr lang="en-US"/>
              <a:t>Stacks (16)</a:t>
            </a:r>
            <a:endParaRPr lang="en-US" dirty="0"/>
          </a:p>
        </p:txBody>
      </p:sp>
      <p:sp>
        <p:nvSpPr>
          <p:cNvPr id="5" name="Slide Number Placeholder 4"/>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
        <p:nvSpPr>
          <p:cNvPr id="9" name="Content Placeholder 8"/>
          <p:cNvSpPr>
            <a:spLocks noGrp="1"/>
          </p:cNvSpPr>
          <p:nvPr>
            <p:ph sz="quarter" idx="1"/>
          </p:nvPr>
        </p:nvSpPr>
        <p:spPr/>
        <p:txBody>
          <a:bodyPr/>
          <a:lstStyle/>
          <a:p>
            <a:r>
              <a:rPr lang="en-US" dirty="0"/>
              <a:t>Iterators open the door for readability, maintenance and reusability.</a:t>
            </a:r>
          </a:p>
          <a:p>
            <a:r>
              <a:rPr lang="en-US" dirty="0"/>
              <a:t>How do I create a custom iterator?</a:t>
            </a:r>
          </a:p>
          <a:p>
            <a:pPr lvl="1"/>
            <a:r>
              <a:rPr lang="en-US" dirty="0"/>
              <a:t>First, you have to decide how to define the state of your iterator, and begin and end conditions.</a:t>
            </a:r>
          </a:p>
          <a:p>
            <a:pPr lvl="1"/>
            <a:r>
              <a:rPr lang="en-US" dirty="0"/>
              <a:t>Then, you have to decide what the contents of the iterator will be. In other words, you have to decide on the value type, when the iterator is dereferenced.</a:t>
            </a:r>
          </a:p>
          <a:p>
            <a:r>
              <a:rPr lang="en-US" dirty="0"/>
              <a:t>How many functions must a custom iterator implement?</a:t>
            </a:r>
          </a:p>
          <a:p>
            <a:pPr lvl="1"/>
            <a:r>
              <a:rPr lang="en-US" dirty="0"/>
              <a:t>iterators should have a constructor.</a:t>
            </a:r>
          </a:p>
          <a:p>
            <a:pPr lvl="1"/>
            <a:r>
              <a:rPr lang="en-US" dirty="0"/>
              <a:t>iterators should be comparable (not-equal).</a:t>
            </a:r>
          </a:p>
          <a:p>
            <a:pPr lvl="1"/>
            <a:r>
              <a:rPr lang="en-US" dirty="0"/>
              <a:t>iterators should dereference to a data item.</a:t>
            </a:r>
          </a:p>
          <a:p>
            <a:pPr lvl="1"/>
            <a:r>
              <a:rPr lang="en-US" dirty="0"/>
              <a:t>iterators should increment (and decrement if possible).</a:t>
            </a:r>
          </a:p>
          <a:p>
            <a:pPr lvl="1"/>
            <a:r>
              <a:rPr lang="en-US" dirty="0"/>
              <a:t>iterators should be instantiable with begin() and end() functions.</a:t>
            </a:r>
          </a:p>
          <a:p>
            <a:pPr lvl="1"/>
            <a:endParaRPr lang="en-US" dirty="0"/>
          </a:p>
        </p:txBody>
      </p:sp>
    </p:spTree>
    <p:extLst>
      <p:ext uri="{BB962C8B-B14F-4D97-AF65-F5344CB8AC3E}">
        <p14:creationId xmlns:p14="http://schemas.microsoft.com/office/powerpoint/2010/main" val="165280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500"/>
                                        <p:tgtEl>
                                          <p:spTgt spid="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fade">
                                      <p:cBhvr>
                                        <p:cTn id="29" dur="500"/>
                                        <p:tgtEl>
                                          <p:spTgt spid="9">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fade">
                                      <p:cBhvr>
                                        <p:cTn id="32" dur="500"/>
                                        <p:tgtEl>
                                          <p:spTgt spid="9">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fade">
                                      <p:cBhvr>
                                        <p:cTn id="35" dur="500"/>
                                        <p:tgtEl>
                                          <p:spTgt spid="9">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
                                            <p:txEl>
                                              <p:pRg st="9" end="9"/>
                                            </p:txEl>
                                          </p:spTgt>
                                        </p:tgtEl>
                                        <p:attrNameLst>
                                          <p:attrName>style.visibility</p:attrName>
                                        </p:attrNameLst>
                                      </p:cBhvr>
                                      <p:to>
                                        <p:strVal val="visible"/>
                                      </p:to>
                                    </p:set>
                                    <p:animEffect transition="in" filter="fade">
                                      <p:cBhvr>
                                        <p:cTn id="38"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173123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4"/>
          <p:cNvSpPr>
            <a:spLocks noGrp="1"/>
          </p:cNvSpPr>
          <p:nvPr>
            <p:ph type="subTitle" idx="1"/>
          </p:nvPr>
        </p:nvSpPr>
        <p:spPr/>
        <p:txBody>
          <a:bodyPr/>
          <a:lstStyle/>
          <a:p>
            <a:pPr eaLnBrk="1" hangingPunct="1"/>
            <a:r>
              <a:rPr lang="en-US" dirty="0"/>
              <a:t>Lab 04 - Iterator</a:t>
            </a:r>
          </a:p>
        </p:txBody>
      </p:sp>
      <p:sp>
        <p:nvSpPr>
          <p:cNvPr id="2" name="Slide Number Placeholder 1"/>
          <p:cNvSpPr>
            <a:spLocks noGrp="1"/>
          </p:cNvSpPr>
          <p:nvPr>
            <p:ph type="sldNum" sz="quarter" idx="12"/>
          </p:nvPr>
        </p:nvSpPr>
        <p:spPr/>
        <p:txBody>
          <a:bodyPr/>
          <a:lstStyle/>
          <a:p>
            <a:pPr>
              <a:defRPr/>
            </a:pPr>
            <a:fld id="{A0C1462C-D640-45B3-901B-F425AA5C3674}" type="slidenum">
              <a:rPr lang="en-US" smtClean="0"/>
              <a:pPr>
                <a:defRPr/>
              </a:pPr>
              <a:t>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1676400"/>
            <a:ext cx="5223510" cy="2943732"/>
          </a:xfrm>
          <a:prstGeom prst="rect">
            <a:avLst/>
          </a:prstGeom>
        </p:spPr>
      </p:pic>
    </p:spTree>
    <p:extLst>
      <p:ext uri="{BB962C8B-B14F-4D97-AF65-F5344CB8AC3E}">
        <p14:creationId xmlns:p14="http://schemas.microsoft.com/office/powerpoint/2010/main" val="125203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iterator</a:t>
            </a:r>
          </a:p>
        </p:txBody>
      </p:sp>
      <p:sp>
        <p:nvSpPr>
          <p:cNvPr id="3" name="Content Placeholder 2"/>
          <p:cNvSpPr>
            <a:spLocks noGrp="1"/>
          </p:cNvSpPr>
          <p:nvPr>
            <p:ph sz="quarter" idx="1"/>
          </p:nvPr>
        </p:nvSpPr>
        <p:spPr>
          <a:xfrm>
            <a:off x="572493" y="1233488"/>
            <a:ext cx="10047884" cy="5531205"/>
          </a:xfrm>
        </p:spPr>
        <p:txBody>
          <a:bodyPr/>
          <a:lstStyle/>
          <a:p>
            <a:r>
              <a:rPr lang="en-US" sz="2200" dirty="0"/>
              <a:t>The iterator is like a pointer.</a:t>
            </a:r>
          </a:p>
          <a:p>
            <a:pPr lvl="1"/>
            <a:r>
              <a:rPr lang="en-US" sz="1800" dirty="0"/>
              <a:t>The pointer dereferencing operator (operator*) returns a reference to the data field in the Node object at the current iterator position.</a:t>
            </a:r>
          </a:p>
          <a:p>
            <a:pPr lvl="1"/>
            <a:r>
              <a:rPr lang="en-US" sz="1800" dirty="0"/>
              <a:t>The iterator pointer advances forward using the operator++ and backward using the operator--.</a:t>
            </a:r>
          </a:p>
          <a:p>
            <a:r>
              <a:rPr lang="en-US" sz="2200" dirty="0"/>
              <a:t>Lab 04 adds six functions to your linked list that manipulate iterators:</a:t>
            </a:r>
          </a:p>
          <a:p>
            <a:pPr lvl="1"/>
            <a:r>
              <a:rPr lang="en-US" sz="1800" dirty="0"/>
              <a:t>Function </a:t>
            </a:r>
            <a:r>
              <a:rPr lang="en-US" sz="1800" b="1" dirty="0">
                <a:latin typeface="Consolas" panose="020B0609020204030204" pitchFamily="49" charset="0"/>
              </a:rPr>
              <a:t>insert</a:t>
            </a:r>
            <a:r>
              <a:rPr lang="en-US" sz="1800" dirty="0"/>
              <a:t> adds a list element at the iterator position.</a:t>
            </a:r>
          </a:p>
          <a:p>
            <a:pPr lvl="1"/>
            <a:r>
              <a:rPr lang="en-US" sz="1800" dirty="0"/>
              <a:t>Function </a:t>
            </a:r>
            <a:r>
              <a:rPr lang="en-US" sz="1800" b="1" dirty="0" err="1">
                <a:latin typeface="Consolas" panose="020B0609020204030204" pitchFamily="49" charset="0"/>
              </a:rPr>
              <a:t>insert_after</a:t>
            </a:r>
            <a:r>
              <a:rPr lang="en-US" sz="1800" dirty="0"/>
              <a:t> adds a list element after the list element at the iterator position.</a:t>
            </a:r>
          </a:p>
          <a:p>
            <a:pPr lvl="1"/>
            <a:r>
              <a:rPr lang="en-US" sz="1800" dirty="0"/>
              <a:t>Function </a:t>
            </a:r>
            <a:r>
              <a:rPr lang="en-US" sz="1800" b="1" dirty="0">
                <a:latin typeface="Consolas" panose="020B0609020204030204" pitchFamily="49" charset="0"/>
              </a:rPr>
              <a:t>erase</a:t>
            </a:r>
            <a:r>
              <a:rPr lang="en-US" sz="1800" dirty="0"/>
              <a:t> removes a list element at the iterator position.</a:t>
            </a:r>
          </a:p>
          <a:p>
            <a:pPr lvl="1"/>
            <a:r>
              <a:rPr lang="en-US" sz="1800" dirty="0"/>
              <a:t>Function </a:t>
            </a:r>
            <a:r>
              <a:rPr lang="en-US" sz="1800" b="1" dirty="0">
                <a:latin typeface="Consolas" panose="020B0609020204030204" pitchFamily="49" charset="0"/>
              </a:rPr>
              <a:t>replace</a:t>
            </a:r>
            <a:r>
              <a:rPr lang="en-US" sz="1800" dirty="0"/>
              <a:t> removes a list element at the iterator position.</a:t>
            </a:r>
          </a:p>
          <a:p>
            <a:pPr lvl="1"/>
            <a:r>
              <a:rPr lang="en-US" sz="1800" dirty="0"/>
              <a:t>Function </a:t>
            </a:r>
            <a:r>
              <a:rPr lang="en-US" sz="1800" b="1" dirty="0">
                <a:latin typeface="Consolas" panose="020B0609020204030204" pitchFamily="49" charset="0"/>
              </a:rPr>
              <a:t>begin</a:t>
            </a:r>
            <a:r>
              <a:rPr lang="en-US" sz="1800" dirty="0"/>
              <a:t> returns an iterator positioned at the first element.</a:t>
            </a:r>
          </a:p>
          <a:p>
            <a:pPr lvl="1"/>
            <a:r>
              <a:rPr lang="en-US" sz="1800" dirty="0"/>
              <a:t>Function </a:t>
            </a:r>
            <a:r>
              <a:rPr lang="en-US" sz="1800" b="1" dirty="0">
                <a:latin typeface="Consolas" panose="020B0609020204030204" pitchFamily="49" charset="0"/>
              </a:rPr>
              <a:t>end</a:t>
            </a:r>
            <a:r>
              <a:rPr lang="en-US" sz="1800" dirty="0"/>
              <a:t> returns an iterator positioned just after the last element.</a:t>
            </a:r>
          </a:p>
          <a:p>
            <a:r>
              <a:rPr lang="en-US" sz="2200" dirty="0"/>
              <a:t>By using an iterator</a:t>
            </a:r>
          </a:p>
          <a:p>
            <a:pPr lvl="1"/>
            <a:r>
              <a:rPr lang="en-US" sz="1800" dirty="0"/>
              <a:t>Preserves information hiding - the internal structure of the Node is not visible to clients.</a:t>
            </a:r>
          </a:p>
          <a:p>
            <a:pPr lvl="1"/>
            <a:r>
              <a:rPr lang="en-US" sz="1800" dirty="0"/>
              <a:t>Clients can access or modify the data and can move from one Node in the list to another (but not alter the structure of the linked list) .</a:t>
            </a:r>
          </a:p>
        </p:txBody>
      </p:sp>
      <p:sp>
        <p:nvSpPr>
          <p:cNvPr id="4" name="Footer Placeholder 3"/>
          <p:cNvSpPr>
            <a:spLocks noGrp="1"/>
          </p:cNvSpPr>
          <p:nvPr>
            <p:ph type="ftr" sz="quarter" idx="11"/>
          </p:nvPr>
        </p:nvSpPr>
        <p:spPr/>
        <p:txBody>
          <a:bodyPr/>
          <a:lstStyle/>
          <a:p>
            <a:r>
              <a:rPr lang="en-US"/>
              <a:t>Sequential Containers (15)</a:t>
            </a:r>
            <a:endParaRPr lang="en-US" dirty="0"/>
          </a:p>
        </p:txBody>
      </p:sp>
      <p:sp>
        <p:nvSpPr>
          <p:cNvPr id="5" name="Slide Number Placeholder 4"/>
          <p:cNvSpPr>
            <a:spLocks noGrp="1"/>
          </p:cNvSpPr>
          <p:nvPr>
            <p:ph type="sldNum" sz="quarter" idx="12"/>
          </p:nvPr>
        </p:nvSpPr>
        <p:spPr/>
        <p:txBody>
          <a:bodyPr/>
          <a:lstStyle/>
          <a:p>
            <a:fld id="{0D7B5496-982B-480A-8085-B08F2CA91C21}" type="slidenum">
              <a:rPr lang="en-US"/>
              <a:pPr/>
              <a:t>5</a:t>
            </a:fld>
            <a:endParaRPr lang="en-US" dirty="0"/>
          </a:p>
        </p:txBody>
      </p:sp>
    </p:spTree>
    <p:extLst>
      <p:ext uri="{BB962C8B-B14F-4D97-AF65-F5344CB8AC3E}">
        <p14:creationId xmlns:p14="http://schemas.microsoft.com/office/powerpoint/2010/main" val="123551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46F9-9329-4DC1-9750-01E661B9A2D6}"/>
              </a:ext>
            </a:extLst>
          </p:cNvPr>
          <p:cNvSpPr>
            <a:spLocks noGrp="1"/>
          </p:cNvSpPr>
          <p:nvPr>
            <p:ph type="title"/>
          </p:nvPr>
        </p:nvSpPr>
        <p:spPr/>
        <p:txBody>
          <a:bodyPr/>
          <a:lstStyle/>
          <a:p>
            <a:r>
              <a:rPr lang="en-US" dirty="0"/>
              <a:t>Lab 04 – Iterator</a:t>
            </a:r>
          </a:p>
        </p:txBody>
      </p:sp>
      <p:sp>
        <p:nvSpPr>
          <p:cNvPr id="3" name="Footer Placeholder 2">
            <a:extLst>
              <a:ext uri="{FF2B5EF4-FFF2-40B4-BE49-F238E27FC236}">
                <a16:creationId xmlns:a16="http://schemas.microsoft.com/office/drawing/2014/main" id="{214927EF-EB95-45F7-AE10-BBB8680EA079}"/>
              </a:ext>
            </a:extLst>
          </p:cNvPr>
          <p:cNvSpPr>
            <a:spLocks noGrp="1"/>
          </p:cNvSpPr>
          <p:nvPr>
            <p:ph type="ftr" sz="quarter" idx="11"/>
          </p:nvPr>
        </p:nvSpPr>
        <p:spPr/>
        <p:txBody>
          <a:bodyPr/>
          <a:lstStyle/>
          <a:p>
            <a:r>
              <a:rPr lang="en-US"/>
              <a:t>Stacks (16)</a:t>
            </a:r>
            <a:endParaRPr lang="en-US" dirty="0"/>
          </a:p>
        </p:txBody>
      </p:sp>
      <p:sp>
        <p:nvSpPr>
          <p:cNvPr id="4" name="Slide Number Placeholder 3">
            <a:extLst>
              <a:ext uri="{FF2B5EF4-FFF2-40B4-BE49-F238E27FC236}">
                <a16:creationId xmlns:a16="http://schemas.microsoft.com/office/drawing/2014/main" id="{B89CA9F1-A16D-4C88-9716-C38363DBD5A1}"/>
              </a:ext>
            </a:extLst>
          </p:cNvPr>
          <p:cNvSpPr>
            <a:spLocks noGrp="1"/>
          </p:cNvSpPr>
          <p:nvPr>
            <p:ph type="sldNum" sz="quarter" idx="12"/>
          </p:nvPr>
        </p:nvSpPr>
        <p:spPr/>
        <p:txBody>
          <a:bodyPr/>
          <a:lstStyle/>
          <a:p>
            <a:fld id="{F59D9B86-AB8B-404F-8D86-C97B35C4C67E}" type="slidenum">
              <a:rPr lang="en-US"/>
              <a:pPr/>
              <a:t>6</a:t>
            </a:fld>
            <a:endParaRPr lang="en-US" dirty="0"/>
          </a:p>
        </p:txBody>
      </p:sp>
      <p:graphicFrame>
        <p:nvGraphicFramePr>
          <p:cNvPr id="6" name="Table 5">
            <a:extLst>
              <a:ext uri="{FF2B5EF4-FFF2-40B4-BE49-F238E27FC236}">
                <a16:creationId xmlns:a16="http://schemas.microsoft.com/office/drawing/2014/main" id="{A539FB23-F911-40D3-A5D8-570E631761DC}"/>
              </a:ext>
            </a:extLst>
          </p:cNvPr>
          <p:cNvGraphicFramePr>
            <a:graphicFrameLocks noGrp="1"/>
          </p:cNvGraphicFramePr>
          <p:nvPr>
            <p:extLst>
              <p:ext uri="{D42A27DB-BD31-4B8C-83A1-F6EECF244321}">
                <p14:modId xmlns:p14="http://schemas.microsoft.com/office/powerpoint/2010/main" val="2061602963"/>
              </p:ext>
            </p:extLst>
          </p:nvPr>
        </p:nvGraphicFramePr>
        <p:xfrm>
          <a:off x="452826" y="1341066"/>
          <a:ext cx="10167551" cy="3246120"/>
        </p:xfrm>
        <a:graphic>
          <a:graphicData uri="http://schemas.openxmlformats.org/drawingml/2006/table">
            <a:tbl>
              <a:tblPr/>
              <a:tblGrid>
                <a:gridCol w="5961421">
                  <a:extLst>
                    <a:ext uri="{9D8B030D-6E8A-4147-A177-3AD203B41FA5}">
                      <a16:colId xmlns:a16="http://schemas.microsoft.com/office/drawing/2014/main" val="4001662675"/>
                    </a:ext>
                  </a:extLst>
                </a:gridCol>
                <a:gridCol w="4206130">
                  <a:extLst>
                    <a:ext uri="{9D8B030D-6E8A-4147-A177-3AD203B41FA5}">
                      <a16:colId xmlns:a16="http://schemas.microsoft.com/office/drawing/2014/main" val="1404600656"/>
                    </a:ext>
                  </a:extLst>
                </a:gridCol>
              </a:tblGrid>
              <a:tr h="0">
                <a:tc>
                  <a:txBody>
                    <a:bodyPr/>
                    <a:lstStyle/>
                    <a:p>
                      <a:pPr algn="l"/>
                      <a:r>
                        <a:rPr lang="en-US" sz="1800" b="1" dirty="0">
                          <a:solidFill>
                            <a:srgbClr val="FFFFFF"/>
                          </a:solidFill>
                          <a:effectLst/>
                        </a:rPr>
                        <a:t>COMMAND / DESCRIPTION</a:t>
                      </a: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tc>
                  <a:txBody>
                    <a:bodyPr/>
                    <a:lstStyle/>
                    <a:p>
                      <a:pPr algn="l"/>
                      <a:r>
                        <a:rPr lang="en-US" sz="1800" b="1" dirty="0">
                          <a:solidFill>
                            <a:srgbClr val="FFFFFF"/>
                          </a:solidFill>
                          <a:effectLst/>
                        </a:rPr>
                        <a:t>EXAMPLE INPUT (Bold) / OUTPUT</a:t>
                      </a:r>
                      <a:endParaRPr lang="en-US" sz="1800" dirty="0">
                        <a:solidFill>
                          <a:srgbClr val="FFFFFF"/>
                        </a:solidFill>
                        <a:effectLst/>
                      </a:endParaRP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741376800"/>
                  </a:ext>
                </a:extLst>
              </a:tr>
              <a:tr h="802082">
                <a:tc>
                  <a:txBody>
                    <a:bodyPr/>
                    <a:lstStyle/>
                    <a:p>
                      <a:pPr fontAlgn="t">
                        <a:spcAft>
                          <a:spcPts val="600"/>
                        </a:spcAft>
                      </a:pPr>
                      <a:r>
                        <a:rPr lang="en-US" sz="2000" b="1" dirty="0">
                          <a:effectLst/>
                        </a:rPr>
                        <a:t>Iterate</a:t>
                      </a:r>
                      <a:br>
                        <a:rPr lang="en-US" sz="1800" dirty="0">
                          <a:effectLst/>
                        </a:rPr>
                      </a:br>
                      <a:r>
                        <a:rPr lang="en-US" sz="1800" dirty="0">
                          <a:effectLst/>
                        </a:rPr>
                        <a:t>Output the contents of the linked list,</a:t>
                      </a:r>
                      <a:br>
                        <a:rPr lang="en-US" sz="1800" dirty="0">
                          <a:effectLst/>
                        </a:rPr>
                      </a:br>
                      <a:r>
                        <a:rPr lang="en-US" sz="1800" dirty="0">
                          <a:effectLst/>
                        </a:rPr>
                        <a:t>one element per line, enclosed in brackets.</a:t>
                      </a:r>
                    </a:p>
                    <a:p>
                      <a:pPr marL="174625" indent="-174625" fontAlgn="t">
                        <a:buFont typeface="Wingdings" panose="05000000000000000000" pitchFamily="2" charset="2"/>
                        <a:buChar char="§"/>
                      </a:pPr>
                      <a:r>
                        <a:rPr lang="en-US" sz="1800" dirty="0">
                          <a:effectLst/>
                        </a:rPr>
                        <a:t>Output "Empty!" if list is empty.</a:t>
                      </a:r>
                    </a:p>
                    <a:p>
                      <a:pPr fontAlgn="t"/>
                      <a:endParaRPr lang="en-US" sz="800" dirty="0">
                        <a:effectLst/>
                      </a:endParaRPr>
                    </a:p>
                    <a:p>
                      <a:pPr fontAlgn="t"/>
                      <a:r>
                        <a:rPr lang="en-US" sz="1200" b="1" dirty="0">
                          <a:solidFill>
                            <a:srgbClr val="FF0000"/>
                          </a:solidFill>
                          <a:effectLst/>
                          <a:latin typeface="Consolas" panose="020B0609020204030204" pitchFamily="49" charset="0"/>
                        </a:rPr>
                        <a:t>LinkedList&lt;string&gt;::Iterator </a:t>
                      </a:r>
                      <a:r>
                        <a:rPr lang="en-US" sz="1200" b="1" dirty="0" err="1">
                          <a:solidFill>
                            <a:srgbClr val="FF0000"/>
                          </a:solidFill>
                          <a:effectLst/>
                          <a:latin typeface="Consolas" panose="020B0609020204030204" pitchFamily="49" charset="0"/>
                        </a:rPr>
                        <a:t>iter</a:t>
                      </a:r>
                      <a:r>
                        <a:rPr lang="en-US" sz="1200" b="1" dirty="0">
                          <a:solidFill>
                            <a:srgbClr val="FF0000"/>
                          </a:solidFill>
                          <a:effectLst/>
                          <a:latin typeface="Consolas" panose="020B0609020204030204" pitchFamily="49" charset="0"/>
                        </a:rPr>
                        <a:t>;</a:t>
                      </a:r>
                    </a:p>
                    <a:p>
                      <a:pPr fontAlgn="t"/>
                      <a:r>
                        <a:rPr lang="en-US" sz="1200" b="1" dirty="0" err="1">
                          <a:solidFill>
                            <a:srgbClr val="FF0000"/>
                          </a:solidFill>
                          <a:effectLst/>
                          <a:latin typeface="Consolas" panose="020B0609020204030204" pitchFamily="49" charset="0"/>
                        </a:rPr>
                        <a:t>iter</a:t>
                      </a:r>
                      <a:r>
                        <a:rPr lang="en-US" sz="1200" b="1" dirty="0">
                          <a:solidFill>
                            <a:srgbClr val="FF0000"/>
                          </a:solidFill>
                          <a:effectLst/>
                          <a:latin typeface="Consolas" panose="020B0609020204030204" pitchFamily="49" charset="0"/>
                        </a:rPr>
                        <a:t> = </a:t>
                      </a:r>
                      <a:r>
                        <a:rPr lang="en-US" sz="1200" b="1" dirty="0" err="1">
                          <a:solidFill>
                            <a:srgbClr val="FF0000"/>
                          </a:solidFill>
                          <a:effectLst/>
                          <a:latin typeface="Consolas" panose="020B0609020204030204" pitchFamily="49" charset="0"/>
                        </a:rPr>
                        <a:t>myList.begin</a:t>
                      </a:r>
                      <a:r>
                        <a:rPr lang="en-US" sz="1200" b="1" dirty="0">
                          <a:solidFill>
                            <a:srgbClr val="FF0000"/>
                          </a:solidFill>
                          <a:effectLst/>
                          <a:latin typeface="Consolas" panose="020B0609020204030204" pitchFamily="49" charset="0"/>
                        </a:rPr>
                        <a:t>();</a:t>
                      </a:r>
                    </a:p>
                    <a:p>
                      <a:pPr fontAlgn="t"/>
                      <a:r>
                        <a:rPr lang="en-US" sz="1200" b="1" dirty="0">
                          <a:solidFill>
                            <a:srgbClr val="FF0000"/>
                          </a:solidFill>
                          <a:effectLst/>
                          <a:latin typeface="Consolas" panose="020B0609020204030204" pitchFamily="49" charset="0"/>
                        </a:rPr>
                        <a:t>while (</a:t>
                      </a:r>
                      <a:r>
                        <a:rPr lang="en-US" sz="1200" b="1" dirty="0" err="1">
                          <a:solidFill>
                            <a:srgbClr val="FF0000"/>
                          </a:solidFill>
                          <a:effectLst/>
                          <a:latin typeface="Consolas" panose="020B0609020204030204" pitchFamily="49" charset="0"/>
                        </a:rPr>
                        <a:t>iter</a:t>
                      </a:r>
                      <a:r>
                        <a:rPr lang="en-US" sz="1200" b="1" dirty="0">
                          <a:solidFill>
                            <a:srgbClr val="FF0000"/>
                          </a:solidFill>
                          <a:effectLst/>
                          <a:latin typeface="Consolas" panose="020B0609020204030204" pitchFamily="49" charset="0"/>
                        </a:rPr>
                        <a:t> != </a:t>
                      </a:r>
                      <a:r>
                        <a:rPr lang="en-US" sz="1200" b="1" dirty="0" err="1">
                          <a:solidFill>
                            <a:srgbClr val="FF0000"/>
                          </a:solidFill>
                          <a:effectLst/>
                          <a:latin typeface="Consolas" panose="020B0609020204030204" pitchFamily="49" charset="0"/>
                        </a:rPr>
                        <a:t>myList.end</a:t>
                      </a:r>
                      <a:r>
                        <a:rPr lang="en-US" sz="1200" b="1" dirty="0">
                          <a:solidFill>
                            <a:srgbClr val="FF0000"/>
                          </a:solidFill>
                          <a:effectLst/>
                          <a:latin typeface="Consolas" panose="020B0609020204030204" pitchFamily="49" charset="0"/>
                        </a:rPr>
                        <a:t>())</a:t>
                      </a:r>
                    </a:p>
                    <a:p>
                      <a:pPr fontAlgn="t"/>
                      <a:r>
                        <a:rPr lang="en-US" sz="1200" b="1" dirty="0">
                          <a:solidFill>
                            <a:srgbClr val="FF0000"/>
                          </a:solidFill>
                          <a:effectLst/>
                          <a:latin typeface="Consolas" panose="020B0609020204030204" pitchFamily="49" charset="0"/>
                        </a:rPr>
                        <a:t>{</a:t>
                      </a:r>
                    </a:p>
                    <a:p>
                      <a:pPr fontAlgn="t"/>
                      <a:r>
                        <a:rPr lang="en-US" sz="1200" b="1" dirty="0">
                          <a:solidFill>
                            <a:srgbClr val="FF0000"/>
                          </a:solidFill>
                          <a:effectLst/>
                          <a:latin typeface="Consolas" panose="020B0609020204030204" pitchFamily="49" charset="0"/>
                        </a:rPr>
                        <a:t>   cout &lt;&lt; </a:t>
                      </a:r>
                      <a:r>
                        <a:rPr lang="en-US" sz="1200" b="1" dirty="0" err="1">
                          <a:solidFill>
                            <a:srgbClr val="FF0000"/>
                          </a:solidFill>
                          <a:effectLst/>
                          <a:latin typeface="Consolas" panose="020B0609020204030204" pitchFamily="49" charset="0"/>
                        </a:rPr>
                        <a:t>endl</a:t>
                      </a:r>
                      <a:r>
                        <a:rPr lang="en-US" sz="1200" b="1" dirty="0">
                          <a:solidFill>
                            <a:srgbClr val="FF0000"/>
                          </a:solidFill>
                          <a:effectLst/>
                          <a:latin typeface="Consolas" panose="020B0609020204030204" pitchFamily="49" charset="0"/>
                        </a:rPr>
                        <a:t> &lt;&lt; " [" &lt;&lt; *</a:t>
                      </a:r>
                      <a:r>
                        <a:rPr lang="en-US" sz="1200" b="1" dirty="0" err="1">
                          <a:solidFill>
                            <a:srgbClr val="FF0000"/>
                          </a:solidFill>
                          <a:effectLst/>
                          <a:latin typeface="Consolas" panose="020B0609020204030204" pitchFamily="49" charset="0"/>
                        </a:rPr>
                        <a:t>iter</a:t>
                      </a:r>
                      <a:r>
                        <a:rPr lang="en-US" sz="1200" b="1" dirty="0">
                          <a:solidFill>
                            <a:srgbClr val="FF0000"/>
                          </a:solidFill>
                          <a:effectLst/>
                          <a:latin typeface="Consolas" panose="020B0609020204030204" pitchFamily="49" charset="0"/>
                        </a:rPr>
                        <a:t> &lt;&lt; "]";</a:t>
                      </a:r>
                    </a:p>
                    <a:p>
                      <a:pPr fontAlgn="t"/>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iter</a:t>
                      </a:r>
                      <a:r>
                        <a:rPr lang="en-US" sz="1200" b="1" dirty="0">
                          <a:solidFill>
                            <a:srgbClr val="FF0000"/>
                          </a:solidFill>
                          <a:effectLst/>
                          <a:latin typeface="Consolas" panose="020B0609020204030204" pitchFamily="49" charset="0"/>
                        </a:rPr>
                        <a:t>;</a:t>
                      </a:r>
                    </a:p>
                    <a:p>
                      <a:pPr fontAlgn="t"/>
                      <a:r>
                        <a:rPr lang="en-US" sz="1200" b="1" dirty="0">
                          <a:solidFill>
                            <a:srgbClr val="FF0000"/>
                          </a:solidFill>
                          <a:effectLst/>
                          <a:latin typeface="Consolas" panose="020B0609020204030204" pitchFamily="49" charset="0"/>
                        </a:rPr>
                        <a:t>}</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a:effectLst/>
                        </a:rPr>
                        <a:t>Insert time. the is Now</a:t>
                      </a:r>
                    </a:p>
                    <a:p>
                      <a:pPr fontAlgn="t"/>
                      <a:r>
                        <a:rPr lang="en-US" sz="1600" b="1" dirty="0" err="1">
                          <a:effectLst/>
                        </a:rPr>
                        <a:t>PrintList</a:t>
                      </a:r>
                      <a:r>
                        <a:rPr lang="en-US" sz="1600" b="1" dirty="0">
                          <a:effectLst/>
                        </a:rPr>
                        <a:t> </a:t>
                      </a:r>
                      <a:r>
                        <a:rPr lang="en-US" sz="1600" b="1" dirty="0">
                          <a:solidFill>
                            <a:srgbClr val="2407F7"/>
                          </a:solidFill>
                          <a:effectLst/>
                        </a:rPr>
                        <a:t>Now is the time.</a:t>
                      </a:r>
                    </a:p>
                    <a:p>
                      <a:pPr fontAlgn="t"/>
                      <a:r>
                        <a:rPr lang="en-US" sz="1600" b="1" dirty="0">
                          <a:effectLst/>
                        </a:rPr>
                        <a:t>Iterate</a:t>
                      </a:r>
                    </a:p>
                    <a:p>
                      <a:pPr fontAlgn="t"/>
                      <a:r>
                        <a:rPr lang="en-US" sz="1600" b="1" dirty="0">
                          <a:solidFill>
                            <a:srgbClr val="2407F7"/>
                          </a:solidFill>
                          <a:effectLst/>
                        </a:rPr>
                        <a:t> [Now]</a:t>
                      </a:r>
                    </a:p>
                    <a:p>
                      <a:pPr fontAlgn="t"/>
                      <a:r>
                        <a:rPr lang="en-US" sz="1600" b="1" dirty="0">
                          <a:solidFill>
                            <a:srgbClr val="2407F7"/>
                          </a:solidFill>
                          <a:effectLst/>
                        </a:rPr>
                        <a:t> [is]</a:t>
                      </a:r>
                    </a:p>
                    <a:p>
                      <a:pPr fontAlgn="t"/>
                      <a:r>
                        <a:rPr lang="en-US" sz="1600" b="1" dirty="0">
                          <a:solidFill>
                            <a:srgbClr val="2407F7"/>
                          </a:solidFill>
                          <a:effectLst/>
                        </a:rPr>
                        <a:t> [the]</a:t>
                      </a:r>
                    </a:p>
                    <a:p>
                      <a:pPr fontAlgn="t"/>
                      <a:r>
                        <a:rPr lang="en-US" sz="1600" b="1" dirty="0">
                          <a:solidFill>
                            <a:srgbClr val="2407F7"/>
                          </a:solidFill>
                          <a:effectLst/>
                        </a:rPr>
                        <a:t> [time.]</a:t>
                      </a:r>
                      <a:r>
                        <a:rPr lang="en-US" sz="1600" b="1" dirty="0">
                          <a:effectLst/>
                        </a:rPr>
                        <a:t> </a:t>
                      </a:r>
                    </a:p>
                    <a:p>
                      <a:pPr fontAlgn="t"/>
                      <a:r>
                        <a:rPr lang="en-US" sz="1600" b="1" dirty="0">
                          <a:effectLst/>
                        </a:rPr>
                        <a:t>Clear </a:t>
                      </a:r>
                      <a:r>
                        <a:rPr lang="en-US" sz="1600" b="1" dirty="0">
                          <a:solidFill>
                            <a:srgbClr val="2407F7"/>
                          </a:solidFill>
                          <a:effectLst/>
                        </a:rPr>
                        <a:t>OK</a:t>
                      </a:r>
                      <a:r>
                        <a:rPr lang="en-US" sz="1600" b="1" dirty="0">
                          <a:effectLst/>
                        </a:rPr>
                        <a:t> </a:t>
                      </a:r>
                    </a:p>
                    <a:p>
                      <a:pPr fontAlgn="t"/>
                      <a:r>
                        <a:rPr lang="en-US" sz="1600" b="1" dirty="0">
                          <a:effectLst/>
                        </a:rPr>
                        <a:t>Iterate </a:t>
                      </a:r>
                      <a:r>
                        <a:rPr lang="en-US" sz="1600" b="1" dirty="0">
                          <a:solidFill>
                            <a:srgbClr val="2407F7"/>
                          </a:solidFill>
                          <a:effectLst/>
                        </a:rPr>
                        <a:t>Empty!</a:t>
                      </a:r>
                      <a:endParaRPr lang="en-US" sz="1600"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3162148"/>
                  </a:ext>
                </a:extLst>
              </a:tr>
            </a:tbl>
          </a:graphicData>
        </a:graphic>
      </p:graphicFrame>
      <p:graphicFrame>
        <p:nvGraphicFramePr>
          <p:cNvPr id="5" name="Table 4">
            <a:extLst>
              <a:ext uri="{FF2B5EF4-FFF2-40B4-BE49-F238E27FC236}">
                <a16:creationId xmlns:a16="http://schemas.microsoft.com/office/drawing/2014/main" id="{6E466BF6-9C29-44B1-9DC7-423A399D80A4}"/>
              </a:ext>
            </a:extLst>
          </p:cNvPr>
          <p:cNvGraphicFramePr>
            <a:graphicFrameLocks noGrp="1"/>
          </p:cNvGraphicFramePr>
          <p:nvPr>
            <p:extLst>
              <p:ext uri="{D42A27DB-BD31-4B8C-83A1-F6EECF244321}">
                <p14:modId xmlns:p14="http://schemas.microsoft.com/office/powerpoint/2010/main" val="3845385434"/>
              </p:ext>
            </p:extLst>
          </p:nvPr>
        </p:nvGraphicFramePr>
        <p:xfrm>
          <a:off x="452826" y="4573461"/>
          <a:ext cx="10167551" cy="2148840"/>
        </p:xfrm>
        <a:graphic>
          <a:graphicData uri="http://schemas.openxmlformats.org/drawingml/2006/table">
            <a:tbl>
              <a:tblPr/>
              <a:tblGrid>
                <a:gridCol w="5961421">
                  <a:extLst>
                    <a:ext uri="{9D8B030D-6E8A-4147-A177-3AD203B41FA5}">
                      <a16:colId xmlns:a16="http://schemas.microsoft.com/office/drawing/2014/main" val="2462764190"/>
                    </a:ext>
                  </a:extLst>
                </a:gridCol>
                <a:gridCol w="4206130">
                  <a:extLst>
                    <a:ext uri="{9D8B030D-6E8A-4147-A177-3AD203B41FA5}">
                      <a16:colId xmlns:a16="http://schemas.microsoft.com/office/drawing/2014/main" val="2876479118"/>
                    </a:ext>
                  </a:extLst>
                </a:gridCol>
              </a:tblGrid>
              <a:tr h="802082">
                <a:tc>
                  <a:txBody>
                    <a:bodyPr/>
                    <a:lstStyle/>
                    <a:p>
                      <a:pPr fontAlgn="t">
                        <a:spcAft>
                          <a:spcPts val="600"/>
                        </a:spcAft>
                      </a:pPr>
                      <a:r>
                        <a:rPr lang="en-US" sz="2000" b="1" dirty="0">
                          <a:effectLst/>
                        </a:rPr>
                        <a:t>Find </a:t>
                      </a:r>
                      <a:r>
                        <a:rPr lang="en-US" sz="2000" b="1" i="1" dirty="0">
                          <a:effectLst/>
                        </a:rPr>
                        <a:t>&lt;item&gt;</a:t>
                      </a:r>
                      <a:br>
                        <a:rPr lang="en-US" sz="1800" dirty="0">
                          <a:effectLst/>
                        </a:rPr>
                      </a:br>
                      <a:r>
                        <a:rPr lang="en-US" sz="1800" dirty="0">
                          <a:effectLst/>
                        </a:rPr>
                        <a:t>Find the first item in the linked list.</a:t>
                      </a:r>
                      <a:br>
                        <a:rPr lang="en-US" sz="1800" dirty="0">
                          <a:effectLst/>
                        </a:rPr>
                      </a:br>
                      <a:r>
                        <a:rPr lang="en-US" sz="1800" dirty="0">
                          <a:effectLst/>
                        </a:rPr>
                        <a:t>(Call </a:t>
                      </a:r>
                      <a:r>
                        <a:rPr lang="en-US" sz="1800" b="1" dirty="0">
                          <a:effectLst/>
                        </a:rPr>
                        <a:t>find(first, last, value)</a:t>
                      </a:r>
                      <a:r>
                        <a:rPr lang="en-US" sz="1800" dirty="0">
                          <a:effectLst/>
                        </a:rPr>
                        <a:t>)</a:t>
                      </a:r>
                    </a:p>
                    <a:p>
                      <a:pPr marL="174625" indent="-174625" fontAlgn="t">
                        <a:buFont typeface="Wingdings" panose="05000000000000000000" pitchFamily="2" charset="2"/>
                        <a:buChar char="§"/>
                      </a:pPr>
                      <a:r>
                        <a:rPr lang="en-US" sz="1800" dirty="0">
                          <a:effectLst/>
                        </a:rPr>
                        <a:t>Output "OK" if successful.</a:t>
                      </a:r>
                    </a:p>
                    <a:p>
                      <a:pPr marL="174625" indent="-174625" fontAlgn="t">
                        <a:buFont typeface="Wingdings" panose="05000000000000000000" pitchFamily="2" charset="2"/>
                        <a:buChar char="§"/>
                      </a:pPr>
                      <a:r>
                        <a:rPr lang="en-US" sz="1800" dirty="0">
                          <a:effectLst/>
                        </a:rPr>
                        <a:t>Throw an error "Not Found" if &lt;item&gt; is not found.</a:t>
                      </a:r>
                    </a:p>
                    <a:p>
                      <a:pPr fontAlgn="t"/>
                      <a:endParaRPr lang="en-US" sz="800" dirty="0">
                        <a:effectLst/>
                      </a:endParaRPr>
                    </a:p>
                    <a:p>
                      <a:pPr fontAlgn="t"/>
                      <a:r>
                        <a:rPr lang="en-US" sz="1200" b="1" dirty="0">
                          <a:solidFill>
                            <a:srgbClr val="FF0000"/>
                          </a:solidFill>
                          <a:effectLst/>
                          <a:latin typeface="Consolas" panose="020B0609020204030204" pitchFamily="49" charset="0"/>
                        </a:rPr>
                        <a:t>LinkedList::Iterator position;</a:t>
                      </a:r>
                    </a:p>
                    <a:p>
                      <a:pPr fontAlgn="t"/>
                      <a:r>
                        <a:rPr lang="en-US" sz="1200" b="1" u="none" dirty="0">
                          <a:solidFill>
                            <a:srgbClr val="FF0000"/>
                          </a:solidFill>
                          <a:effectLst/>
                          <a:latin typeface="Consolas" panose="020B0609020204030204" pitchFamily="49" charset="0"/>
                        </a:rPr>
                        <a:t>position = </a:t>
                      </a:r>
                      <a:r>
                        <a:rPr lang="en-US" sz="1200" b="1" u="none" dirty="0" err="1">
                          <a:solidFill>
                            <a:srgbClr val="FF0000"/>
                          </a:solidFill>
                          <a:effectLst/>
                          <a:latin typeface="Consolas" panose="020B0609020204030204" pitchFamily="49" charset="0"/>
                        </a:rPr>
                        <a:t>myList.find</a:t>
                      </a:r>
                      <a:r>
                        <a:rPr lang="en-US" sz="1200" b="1" u="none" dirty="0">
                          <a:solidFill>
                            <a:srgbClr val="FF0000"/>
                          </a:solidFill>
                          <a:effectLst/>
                          <a:latin typeface="Consolas" panose="020B0609020204030204" pitchFamily="49" charset="0"/>
                        </a:rPr>
                        <a:t>(</a:t>
                      </a:r>
                      <a:r>
                        <a:rPr lang="en-US" sz="1200" b="1" u="none" dirty="0" err="1">
                          <a:solidFill>
                            <a:srgbClr val="FF0000"/>
                          </a:solidFill>
                          <a:effectLst/>
                          <a:latin typeface="Consolas" panose="020B0609020204030204" pitchFamily="49" charset="0"/>
                        </a:rPr>
                        <a:t>myList.begin</a:t>
                      </a:r>
                      <a:r>
                        <a:rPr lang="en-US" sz="1200" b="1" u="none" dirty="0">
                          <a:solidFill>
                            <a:srgbClr val="FF0000"/>
                          </a:solidFill>
                          <a:effectLst/>
                          <a:latin typeface="Consolas" panose="020B0609020204030204" pitchFamily="49" charset="0"/>
                        </a:rPr>
                        <a:t>(), </a:t>
                      </a:r>
                      <a:r>
                        <a:rPr lang="en-US" sz="1200" b="1" u="none" dirty="0" err="1">
                          <a:solidFill>
                            <a:srgbClr val="FF0000"/>
                          </a:solidFill>
                          <a:effectLst/>
                          <a:latin typeface="Consolas" panose="020B0609020204030204" pitchFamily="49" charset="0"/>
                        </a:rPr>
                        <a:t>myList.end</a:t>
                      </a:r>
                      <a:r>
                        <a:rPr lang="en-US" sz="1200" b="1" u="none" dirty="0">
                          <a:solidFill>
                            <a:srgbClr val="FF0000"/>
                          </a:solidFill>
                          <a:effectLst/>
                          <a:latin typeface="Consolas" panose="020B0609020204030204" pitchFamily="49" charset="0"/>
                        </a:rPr>
                        <a:t>(), value);</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a:effectLst/>
                        </a:rPr>
                        <a:t>Insert do. you unless work will Nothing</a:t>
                      </a:r>
                    </a:p>
                    <a:p>
                      <a:pPr fontAlgn="t"/>
                      <a:r>
                        <a:rPr lang="en-US" sz="1600" b="1" dirty="0" err="1">
                          <a:effectLst/>
                        </a:rPr>
                        <a:t>PrintList</a:t>
                      </a:r>
                      <a:r>
                        <a:rPr lang="en-US" sz="1600" b="1" dirty="0">
                          <a:effectLst/>
                        </a:rPr>
                        <a:t> </a:t>
                      </a:r>
                      <a:r>
                        <a:rPr lang="en-US" sz="1600" b="1" dirty="0">
                          <a:solidFill>
                            <a:srgbClr val="2407F7"/>
                          </a:solidFill>
                          <a:effectLst/>
                        </a:rPr>
                        <a:t>Nothing will work unless you do</a:t>
                      </a:r>
                    </a:p>
                    <a:p>
                      <a:pPr fontAlgn="t"/>
                      <a:r>
                        <a:rPr lang="en-US" sz="1600" b="1" dirty="0">
                          <a:effectLst/>
                        </a:rPr>
                        <a:t>Find Nothing </a:t>
                      </a:r>
                      <a:r>
                        <a:rPr lang="en-US" sz="1600" b="1" dirty="0">
                          <a:solidFill>
                            <a:srgbClr val="2407F7"/>
                          </a:solidFill>
                          <a:effectLst/>
                        </a:rPr>
                        <a:t>OK</a:t>
                      </a:r>
                    </a:p>
                    <a:p>
                      <a:pPr fontAlgn="t"/>
                      <a:r>
                        <a:rPr lang="en-US" sz="1600" b="1" dirty="0">
                          <a:effectLst/>
                        </a:rPr>
                        <a:t>Find nothing </a:t>
                      </a:r>
                      <a:r>
                        <a:rPr lang="en-US" sz="1600" b="1" dirty="0">
                          <a:solidFill>
                            <a:srgbClr val="2407F7"/>
                          </a:solidFill>
                          <a:effectLst/>
                        </a:rPr>
                        <a:t>Not Found</a:t>
                      </a:r>
                      <a:endParaRPr lang="en-US" sz="1600"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5977156"/>
                  </a:ext>
                </a:extLst>
              </a:tr>
            </a:tbl>
          </a:graphicData>
        </a:graphic>
      </p:graphicFrame>
    </p:spTree>
    <p:extLst>
      <p:ext uri="{BB962C8B-B14F-4D97-AF65-F5344CB8AC3E}">
        <p14:creationId xmlns:p14="http://schemas.microsoft.com/office/powerpoint/2010/main" val="114786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46F9-9329-4DC1-9750-01E661B9A2D6}"/>
              </a:ext>
            </a:extLst>
          </p:cNvPr>
          <p:cNvSpPr>
            <a:spLocks noGrp="1"/>
          </p:cNvSpPr>
          <p:nvPr>
            <p:ph type="title"/>
          </p:nvPr>
        </p:nvSpPr>
        <p:spPr/>
        <p:txBody>
          <a:bodyPr/>
          <a:lstStyle/>
          <a:p>
            <a:r>
              <a:rPr lang="en-US" dirty="0"/>
              <a:t>Lab 04 – Iterator</a:t>
            </a:r>
          </a:p>
        </p:txBody>
      </p:sp>
      <p:sp>
        <p:nvSpPr>
          <p:cNvPr id="3" name="Footer Placeholder 2">
            <a:extLst>
              <a:ext uri="{FF2B5EF4-FFF2-40B4-BE49-F238E27FC236}">
                <a16:creationId xmlns:a16="http://schemas.microsoft.com/office/drawing/2014/main" id="{214927EF-EB95-45F7-AE10-BBB8680EA079}"/>
              </a:ext>
            </a:extLst>
          </p:cNvPr>
          <p:cNvSpPr>
            <a:spLocks noGrp="1"/>
          </p:cNvSpPr>
          <p:nvPr>
            <p:ph type="ftr" sz="quarter" idx="11"/>
          </p:nvPr>
        </p:nvSpPr>
        <p:spPr/>
        <p:txBody>
          <a:bodyPr/>
          <a:lstStyle/>
          <a:p>
            <a:r>
              <a:rPr lang="en-US"/>
              <a:t>Stacks (16)</a:t>
            </a:r>
            <a:endParaRPr lang="en-US" dirty="0"/>
          </a:p>
        </p:txBody>
      </p:sp>
      <p:sp>
        <p:nvSpPr>
          <p:cNvPr id="4" name="Slide Number Placeholder 3">
            <a:extLst>
              <a:ext uri="{FF2B5EF4-FFF2-40B4-BE49-F238E27FC236}">
                <a16:creationId xmlns:a16="http://schemas.microsoft.com/office/drawing/2014/main" id="{B89CA9F1-A16D-4C88-9716-C38363DBD5A1}"/>
              </a:ext>
            </a:extLst>
          </p:cNvPr>
          <p:cNvSpPr>
            <a:spLocks noGrp="1"/>
          </p:cNvSpPr>
          <p:nvPr>
            <p:ph type="sldNum" sz="quarter" idx="12"/>
          </p:nvPr>
        </p:nvSpPr>
        <p:spPr/>
        <p:txBody>
          <a:bodyPr/>
          <a:lstStyle/>
          <a:p>
            <a:fld id="{F59D9B86-AB8B-404F-8D86-C97B35C4C67E}" type="slidenum">
              <a:rPr lang="en-US"/>
              <a:pPr/>
              <a:t>7</a:t>
            </a:fld>
            <a:endParaRPr lang="en-US" dirty="0"/>
          </a:p>
        </p:txBody>
      </p:sp>
      <p:graphicFrame>
        <p:nvGraphicFramePr>
          <p:cNvPr id="6" name="Table 5">
            <a:extLst>
              <a:ext uri="{FF2B5EF4-FFF2-40B4-BE49-F238E27FC236}">
                <a16:creationId xmlns:a16="http://schemas.microsoft.com/office/drawing/2014/main" id="{A539FB23-F911-40D3-A5D8-570E631761DC}"/>
              </a:ext>
            </a:extLst>
          </p:cNvPr>
          <p:cNvGraphicFramePr>
            <a:graphicFrameLocks noGrp="1"/>
          </p:cNvGraphicFramePr>
          <p:nvPr>
            <p:extLst>
              <p:ext uri="{D42A27DB-BD31-4B8C-83A1-F6EECF244321}">
                <p14:modId xmlns:p14="http://schemas.microsoft.com/office/powerpoint/2010/main" val="44617773"/>
              </p:ext>
            </p:extLst>
          </p:nvPr>
        </p:nvGraphicFramePr>
        <p:xfrm>
          <a:off x="452826" y="1341066"/>
          <a:ext cx="10167551" cy="2849880"/>
        </p:xfrm>
        <a:graphic>
          <a:graphicData uri="http://schemas.openxmlformats.org/drawingml/2006/table">
            <a:tbl>
              <a:tblPr/>
              <a:tblGrid>
                <a:gridCol w="5947974">
                  <a:extLst>
                    <a:ext uri="{9D8B030D-6E8A-4147-A177-3AD203B41FA5}">
                      <a16:colId xmlns:a16="http://schemas.microsoft.com/office/drawing/2014/main" val="4001662675"/>
                    </a:ext>
                  </a:extLst>
                </a:gridCol>
                <a:gridCol w="4219577">
                  <a:extLst>
                    <a:ext uri="{9D8B030D-6E8A-4147-A177-3AD203B41FA5}">
                      <a16:colId xmlns:a16="http://schemas.microsoft.com/office/drawing/2014/main" val="1404600656"/>
                    </a:ext>
                  </a:extLst>
                </a:gridCol>
              </a:tblGrid>
              <a:tr h="0">
                <a:tc>
                  <a:txBody>
                    <a:bodyPr/>
                    <a:lstStyle/>
                    <a:p>
                      <a:pPr algn="l"/>
                      <a:r>
                        <a:rPr lang="en-US" sz="1800" b="1" dirty="0">
                          <a:solidFill>
                            <a:srgbClr val="FFFFFF"/>
                          </a:solidFill>
                          <a:effectLst/>
                        </a:rPr>
                        <a:t>COMMAND / DESCRIPTION</a:t>
                      </a: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tc>
                  <a:txBody>
                    <a:bodyPr/>
                    <a:lstStyle/>
                    <a:p>
                      <a:pPr algn="l"/>
                      <a:r>
                        <a:rPr lang="en-US" sz="1800" b="1" dirty="0">
                          <a:solidFill>
                            <a:srgbClr val="FFFFFF"/>
                          </a:solidFill>
                          <a:effectLst/>
                        </a:rPr>
                        <a:t>EXAMPLE INPUT (Bold) / OUTPUT</a:t>
                      </a:r>
                      <a:endParaRPr lang="en-US" sz="1800" dirty="0">
                        <a:solidFill>
                          <a:srgbClr val="FFFFFF"/>
                        </a:solidFill>
                        <a:effectLst/>
                      </a:endParaRP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741376800"/>
                  </a:ext>
                </a:extLst>
              </a:tr>
              <a:tr h="1039171">
                <a:tc>
                  <a:txBody>
                    <a:bodyPr/>
                    <a:lstStyle/>
                    <a:p>
                      <a:pPr fontAlgn="t">
                        <a:spcAft>
                          <a:spcPts val="600"/>
                        </a:spcAft>
                      </a:pPr>
                      <a:r>
                        <a:rPr lang="en-US" sz="2000" b="1" dirty="0" err="1">
                          <a:effectLst/>
                        </a:rPr>
                        <a:t>InsertAfter</a:t>
                      </a:r>
                      <a:r>
                        <a:rPr lang="en-US" sz="2000" b="1" dirty="0">
                          <a:effectLst/>
                        </a:rPr>
                        <a:t> </a:t>
                      </a:r>
                      <a:r>
                        <a:rPr lang="en-US" sz="2000" b="1" i="1" dirty="0">
                          <a:effectLst/>
                        </a:rPr>
                        <a:t>&lt;item1&gt; &lt;item2&gt;</a:t>
                      </a:r>
                      <a:br>
                        <a:rPr lang="en-US" sz="1800" dirty="0">
                          <a:effectLst/>
                        </a:rPr>
                      </a:br>
                      <a:r>
                        <a:rPr lang="en-US" sz="1800" dirty="0">
                          <a:effectLst/>
                        </a:rPr>
                        <a:t>Insert </a:t>
                      </a:r>
                      <a:r>
                        <a:rPr lang="en-US" sz="1800" i="1" dirty="0">
                          <a:effectLst/>
                        </a:rPr>
                        <a:t>&lt;item1&gt;</a:t>
                      </a:r>
                      <a:r>
                        <a:rPr lang="en-US" sz="1800" dirty="0">
                          <a:effectLst/>
                        </a:rPr>
                        <a:t> element after &lt;item2&gt; element.</a:t>
                      </a:r>
                      <a:br>
                        <a:rPr lang="en-US" sz="1800" dirty="0">
                          <a:effectLst/>
                        </a:rPr>
                      </a:br>
                      <a:r>
                        <a:rPr lang="en-US" sz="1800" dirty="0">
                          <a:effectLst/>
                        </a:rPr>
                        <a:t>(Call </a:t>
                      </a:r>
                      <a:r>
                        <a:rPr lang="en-US" sz="1800" b="1" dirty="0" err="1">
                          <a:effectLst/>
                        </a:rPr>
                        <a:t>insert_after</a:t>
                      </a:r>
                      <a:r>
                        <a:rPr lang="en-US" sz="1800" b="1" dirty="0">
                          <a:effectLst/>
                        </a:rPr>
                        <a:t>(position, value)</a:t>
                      </a:r>
                      <a:r>
                        <a:rPr lang="en-US" sz="1800" dirty="0">
                          <a:effectLst/>
                        </a:rPr>
                        <a:t>)</a:t>
                      </a:r>
                    </a:p>
                    <a:p>
                      <a:pPr marL="174625" indent="-174625" fontAlgn="t">
                        <a:buFont typeface="Wingdings" panose="05000000000000000000" pitchFamily="2" charset="2"/>
                        <a:buChar char="§"/>
                      </a:pPr>
                      <a:r>
                        <a:rPr lang="en-US" sz="1800" dirty="0">
                          <a:effectLst/>
                        </a:rPr>
                        <a:t>Output "OK" if successful.</a:t>
                      </a:r>
                    </a:p>
                    <a:p>
                      <a:pPr marL="174625" indent="-174625" fontAlgn="t">
                        <a:buFont typeface="Wingdings" panose="05000000000000000000" pitchFamily="2" charset="2"/>
                        <a:buChar char="§"/>
                      </a:pPr>
                      <a:r>
                        <a:rPr lang="en-US" sz="1800" dirty="0">
                          <a:effectLst/>
                        </a:rPr>
                        <a:t>Throw an error "Not Found" if &lt;item2&gt; is not found.</a:t>
                      </a:r>
                    </a:p>
                    <a:p>
                      <a:pPr fontAlgn="t"/>
                      <a:endParaRPr lang="en-US" sz="1200" b="1" dirty="0">
                        <a:effectLst/>
                        <a:latin typeface="Consolas" panose="020B0609020204030204" pitchFamily="49" charset="0"/>
                      </a:endParaRPr>
                    </a:p>
                    <a:p>
                      <a:pPr fontAlgn="t"/>
                      <a:r>
                        <a:rPr lang="en-US" sz="1200" b="1" dirty="0">
                          <a:solidFill>
                            <a:srgbClr val="FF0000"/>
                          </a:solidFill>
                          <a:effectLst/>
                          <a:latin typeface="Consolas" panose="020B0609020204030204" pitchFamily="49" charset="0"/>
                        </a:rPr>
                        <a:t>LinkedList::Iterator position;</a:t>
                      </a:r>
                    </a:p>
                    <a:p>
                      <a:pPr fontAlgn="t"/>
                      <a:r>
                        <a:rPr lang="en-US" sz="1200" b="1" dirty="0">
                          <a:solidFill>
                            <a:srgbClr val="FF0000"/>
                          </a:solidFill>
                          <a:effectLst/>
                          <a:latin typeface="Consolas" panose="020B0609020204030204" pitchFamily="49" charset="0"/>
                        </a:rPr>
                        <a:t>position = </a:t>
                      </a:r>
                      <a:r>
                        <a:rPr lang="en-US" sz="1200" b="1" dirty="0" err="1">
                          <a:solidFill>
                            <a:srgbClr val="FF0000"/>
                          </a:solidFill>
                          <a:effectLst/>
                          <a:latin typeface="Consolas" panose="020B0609020204030204" pitchFamily="49" charset="0"/>
                        </a:rPr>
                        <a:t>myList.find</a:t>
                      </a:r>
                      <a:r>
                        <a:rPr lang="en-US" sz="1200" b="1" dirty="0">
                          <a:solidFill>
                            <a:srgbClr val="FF0000"/>
                          </a:solidFill>
                          <a:effectLst/>
                          <a:latin typeface="Consolas" panose="020B0609020204030204" pitchFamily="49" charset="0"/>
                        </a:rPr>
                        <a:t>(</a:t>
                      </a:r>
                      <a:r>
                        <a:rPr lang="en-US" sz="1200" b="1" dirty="0" err="1">
                          <a:solidFill>
                            <a:srgbClr val="FF0000"/>
                          </a:solidFill>
                          <a:effectLst/>
                          <a:latin typeface="Consolas" panose="020B0609020204030204" pitchFamily="49" charset="0"/>
                        </a:rPr>
                        <a:t>myList.begin</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myList.end</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find_value</a:t>
                      </a:r>
                      <a:r>
                        <a:rPr lang="en-US" sz="1200" b="1" dirty="0">
                          <a:solidFill>
                            <a:srgbClr val="FF0000"/>
                          </a:solidFill>
                          <a:effectLst/>
                          <a:latin typeface="Consolas" panose="020B0609020204030204" pitchFamily="49" charset="0"/>
                        </a:rPr>
                        <a:t>);</a:t>
                      </a:r>
                    </a:p>
                    <a:p>
                      <a:pPr fontAlgn="t"/>
                      <a:r>
                        <a:rPr lang="en-US" sz="1200" b="1" dirty="0" err="1">
                          <a:solidFill>
                            <a:srgbClr val="FF0000"/>
                          </a:solidFill>
                          <a:effectLst/>
                          <a:latin typeface="Consolas" panose="020B0609020204030204" pitchFamily="49" charset="0"/>
                        </a:rPr>
                        <a:t>myList.insert_after</a:t>
                      </a:r>
                      <a:r>
                        <a:rPr lang="en-US" sz="1200" b="1" dirty="0">
                          <a:solidFill>
                            <a:srgbClr val="FF0000"/>
                          </a:solidFill>
                          <a:effectLst/>
                          <a:latin typeface="Consolas" panose="020B0609020204030204" pitchFamily="49" charset="0"/>
                        </a:rPr>
                        <a:t>(position, </a:t>
                      </a:r>
                      <a:r>
                        <a:rPr lang="en-US" sz="1200" b="1" dirty="0" err="1">
                          <a:solidFill>
                            <a:srgbClr val="FF0000"/>
                          </a:solidFill>
                          <a:effectLst/>
                          <a:latin typeface="Consolas" panose="020B0609020204030204" pitchFamily="49" charset="0"/>
                        </a:rPr>
                        <a:t>after_value</a:t>
                      </a:r>
                      <a:r>
                        <a:rPr lang="en-US" sz="1200" b="1" dirty="0">
                          <a:solidFill>
                            <a:srgbClr val="FF0000"/>
                          </a:solidFill>
                          <a:effectLst/>
                          <a:latin typeface="Consolas" panose="020B0609020204030204" pitchFamily="49" charset="0"/>
                        </a:rPr>
                        <a:t>);</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err="1">
                          <a:effectLst/>
                        </a:rPr>
                        <a:t>PrintList</a:t>
                      </a:r>
                      <a:r>
                        <a:rPr lang="en-US" sz="1600" b="1" dirty="0">
                          <a:effectLst/>
                        </a:rPr>
                        <a:t> </a:t>
                      </a:r>
                      <a:r>
                        <a:rPr lang="en-US" sz="1600" b="1" dirty="0">
                          <a:solidFill>
                            <a:srgbClr val="2407F7"/>
                          </a:solidFill>
                          <a:effectLst/>
                        </a:rPr>
                        <a:t>Now is the time.</a:t>
                      </a:r>
                    </a:p>
                    <a:p>
                      <a:pPr fontAlgn="t"/>
                      <a:r>
                        <a:rPr lang="en-US" sz="1600" b="1" dirty="0" err="1">
                          <a:effectLst/>
                        </a:rPr>
                        <a:t>InsertAfter</a:t>
                      </a:r>
                      <a:r>
                        <a:rPr lang="en-US" sz="1600" b="1" dirty="0">
                          <a:effectLst/>
                        </a:rPr>
                        <a:t> really is </a:t>
                      </a:r>
                      <a:r>
                        <a:rPr lang="en-US" sz="1600" b="1" dirty="0">
                          <a:solidFill>
                            <a:srgbClr val="2407F7"/>
                          </a:solidFill>
                          <a:effectLst/>
                        </a:rPr>
                        <a:t>OK</a:t>
                      </a:r>
                    </a:p>
                    <a:p>
                      <a:pPr fontAlgn="t"/>
                      <a:r>
                        <a:rPr lang="en-US" sz="1600" b="1" dirty="0" err="1">
                          <a:effectLst/>
                        </a:rPr>
                        <a:t>PrintList</a:t>
                      </a:r>
                      <a:r>
                        <a:rPr lang="en-US" sz="1600" b="1" dirty="0">
                          <a:effectLst/>
                        </a:rPr>
                        <a:t> </a:t>
                      </a:r>
                      <a:r>
                        <a:rPr lang="en-US" sz="1600" b="1" dirty="0">
                          <a:solidFill>
                            <a:srgbClr val="2407F7"/>
                          </a:solidFill>
                          <a:effectLst/>
                        </a:rPr>
                        <a:t>Now is really the time.</a:t>
                      </a:r>
                    </a:p>
                    <a:p>
                      <a:pPr fontAlgn="t"/>
                      <a:r>
                        <a:rPr lang="en-US" sz="1600" b="1" dirty="0" err="1">
                          <a:effectLst/>
                        </a:rPr>
                        <a:t>InsertAfter</a:t>
                      </a:r>
                      <a:r>
                        <a:rPr lang="en-US" sz="1600" b="1" dirty="0">
                          <a:effectLst/>
                        </a:rPr>
                        <a:t> really Now </a:t>
                      </a:r>
                      <a:r>
                        <a:rPr lang="en-US" sz="1600" b="1" dirty="0">
                          <a:solidFill>
                            <a:srgbClr val="2407F7"/>
                          </a:solidFill>
                          <a:effectLst/>
                        </a:rPr>
                        <a:t>OK</a:t>
                      </a:r>
                    </a:p>
                    <a:p>
                      <a:pPr fontAlgn="t"/>
                      <a:r>
                        <a:rPr lang="en-US" sz="1600" b="1" dirty="0" err="1">
                          <a:effectLst/>
                        </a:rPr>
                        <a:t>PrintList</a:t>
                      </a:r>
                      <a:r>
                        <a:rPr lang="en-US" sz="1600" b="1" dirty="0">
                          <a:effectLst/>
                        </a:rPr>
                        <a:t> </a:t>
                      </a:r>
                      <a:r>
                        <a:rPr lang="en-US" sz="1600" b="1" dirty="0">
                          <a:solidFill>
                            <a:srgbClr val="2407F7"/>
                          </a:solidFill>
                          <a:effectLst/>
                        </a:rPr>
                        <a:t>Now really is really the time</a:t>
                      </a:r>
                    </a:p>
                    <a:p>
                      <a:pPr fontAlgn="t"/>
                      <a:r>
                        <a:rPr lang="en-US" sz="1600" b="1" dirty="0" err="1">
                          <a:effectLst/>
                        </a:rPr>
                        <a:t>InsertAfter</a:t>
                      </a:r>
                      <a:r>
                        <a:rPr lang="en-US" sz="1600" b="1" dirty="0">
                          <a:effectLst/>
                        </a:rPr>
                        <a:t> really pig </a:t>
                      </a:r>
                      <a:r>
                        <a:rPr lang="en-US" sz="1600" b="1" dirty="0">
                          <a:solidFill>
                            <a:srgbClr val="2407F7"/>
                          </a:solidFill>
                          <a:effectLst/>
                        </a:rPr>
                        <a:t>Not Found</a:t>
                      </a:r>
                      <a:endParaRPr lang="en-US" sz="1600"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7346702"/>
                  </a:ext>
                </a:extLst>
              </a:tr>
            </a:tbl>
          </a:graphicData>
        </a:graphic>
      </p:graphicFrame>
      <p:graphicFrame>
        <p:nvGraphicFramePr>
          <p:cNvPr id="7" name="Table 6">
            <a:extLst>
              <a:ext uri="{FF2B5EF4-FFF2-40B4-BE49-F238E27FC236}">
                <a16:creationId xmlns:a16="http://schemas.microsoft.com/office/drawing/2014/main" id="{8BDB7875-523F-48F0-B6DE-69824777BBEB}"/>
              </a:ext>
            </a:extLst>
          </p:cNvPr>
          <p:cNvGraphicFramePr>
            <a:graphicFrameLocks noGrp="1"/>
          </p:cNvGraphicFramePr>
          <p:nvPr>
            <p:extLst>
              <p:ext uri="{D42A27DB-BD31-4B8C-83A1-F6EECF244321}">
                <p14:modId xmlns:p14="http://schemas.microsoft.com/office/powerpoint/2010/main" val="186747274"/>
              </p:ext>
            </p:extLst>
          </p:nvPr>
        </p:nvGraphicFramePr>
        <p:xfrm>
          <a:off x="452826" y="4190017"/>
          <a:ext cx="10167551" cy="2392680"/>
        </p:xfrm>
        <a:graphic>
          <a:graphicData uri="http://schemas.openxmlformats.org/drawingml/2006/table">
            <a:tbl>
              <a:tblPr/>
              <a:tblGrid>
                <a:gridCol w="5947974">
                  <a:extLst>
                    <a:ext uri="{9D8B030D-6E8A-4147-A177-3AD203B41FA5}">
                      <a16:colId xmlns:a16="http://schemas.microsoft.com/office/drawing/2014/main" val="4001662675"/>
                    </a:ext>
                  </a:extLst>
                </a:gridCol>
                <a:gridCol w="4219577">
                  <a:extLst>
                    <a:ext uri="{9D8B030D-6E8A-4147-A177-3AD203B41FA5}">
                      <a16:colId xmlns:a16="http://schemas.microsoft.com/office/drawing/2014/main" val="1404600656"/>
                    </a:ext>
                  </a:extLst>
                </a:gridCol>
              </a:tblGrid>
              <a:tr h="1026693">
                <a:tc>
                  <a:txBody>
                    <a:bodyPr/>
                    <a:lstStyle/>
                    <a:p>
                      <a:pPr fontAlgn="t">
                        <a:spcAft>
                          <a:spcPts val="600"/>
                        </a:spcAft>
                      </a:pPr>
                      <a:r>
                        <a:rPr lang="en-US" sz="2000" b="1" dirty="0" err="1">
                          <a:effectLst/>
                        </a:rPr>
                        <a:t>InsertBefore</a:t>
                      </a:r>
                      <a:r>
                        <a:rPr lang="en-US" sz="2000" b="1" dirty="0">
                          <a:effectLst/>
                        </a:rPr>
                        <a:t> </a:t>
                      </a:r>
                      <a:r>
                        <a:rPr lang="en-US" sz="2000" b="1" i="1" dirty="0">
                          <a:effectLst/>
                        </a:rPr>
                        <a:t>&lt;item1&gt; &lt;item2&gt;</a:t>
                      </a:r>
                      <a:br>
                        <a:rPr lang="en-US" sz="1800" dirty="0">
                          <a:effectLst/>
                        </a:rPr>
                      </a:br>
                      <a:r>
                        <a:rPr lang="en-US" sz="1800" dirty="0">
                          <a:effectLst/>
                        </a:rPr>
                        <a:t>Insert </a:t>
                      </a:r>
                      <a:r>
                        <a:rPr lang="en-US" sz="1800" i="1" dirty="0">
                          <a:effectLst/>
                        </a:rPr>
                        <a:t>&lt;item1&gt;</a:t>
                      </a:r>
                      <a:r>
                        <a:rPr lang="en-US" sz="1800" dirty="0">
                          <a:effectLst/>
                        </a:rPr>
                        <a:t> element before &lt;item2&gt; element. (Call </a:t>
                      </a:r>
                      <a:r>
                        <a:rPr lang="en-US" sz="1800" b="1" dirty="0">
                          <a:effectLst/>
                        </a:rPr>
                        <a:t>insert(position, value)</a:t>
                      </a:r>
                      <a:r>
                        <a:rPr lang="en-US" sz="1800" dirty="0">
                          <a:effectLst/>
                        </a:rPr>
                        <a:t>)</a:t>
                      </a:r>
                    </a:p>
                    <a:p>
                      <a:pPr marL="174625" indent="-174625" fontAlgn="t">
                        <a:buFont typeface="Wingdings" panose="05000000000000000000" pitchFamily="2" charset="2"/>
                        <a:buChar char="§"/>
                      </a:pPr>
                      <a:r>
                        <a:rPr lang="en-US" sz="1800" dirty="0">
                          <a:effectLst/>
                        </a:rPr>
                        <a:t>Output "OK" if successful.</a:t>
                      </a:r>
                    </a:p>
                    <a:p>
                      <a:pPr marL="174625" indent="-174625" fontAlgn="t">
                        <a:buFont typeface="Wingdings" panose="05000000000000000000" pitchFamily="2" charset="2"/>
                        <a:buChar char="§"/>
                      </a:pPr>
                      <a:r>
                        <a:rPr lang="en-US" sz="1800" dirty="0">
                          <a:effectLst/>
                        </a:rPr>
                        <a:t>Throw an error "Not Found" if &lt;item2&gt; is not found.</a:t>
                      </a:r>
                    </a:p>
                    <a:p>
                      <a:pPr fontAlgn="t"/>
                      <a:endParaRPr lang="en-US" sz="1200" b="1" dirty="0">
                        <a:effectLst/>
                        <a:latin typeface="Consolas" panose="020B0609020204030204" pitchFamily="49" charset="0"/>
                      </a:endParaRPr>
                    </a:p>
                    <a:p>
                      <a:pPr fontAlgn="t"/>
                      <a:r>
                        <a:rPr lang="en-US" sz="1200" b="1" dirty="0">
                          <a:solidFill>
                            <a:srgbClr val="FF0000"/>
                          </a:solidFill>
                          <a:effectLst/>
                          <a:latin typeface="Consolas" panose="020B0609020204030204" pitchFamily="49" charset="0"/>
                        </a:rPr>
                        <a:t>LinkedList::Iterator position;</a:t>
                      </a:r>
                    </a:p>
                    <a:p>
                      <a:pPr fontAlgn="t"/>
                      <a:r>
                        <a:rPr lang="en-US" sz="1200" b="1" dirty="0">
                          <a:solidFill>
                            <a:srgbClr val="FF0000"/>
                          </a:solidFill>
                          <a:effectLst/>
                          <a:latin typeface="Consolas" panose="020B0609020204030204" pitchFamily="49" charset="0"/>
                        </a:rPr>
                        <a:t>position = </a:t>
                      </a:r>
                      <a:r>
                        <a:rPr lang="en-US" sz="1200" b="1" dirty="0" err="1">
                          <a:solidFill>
                            <a:srgbClr val="FF0000"/>
                          </a:solidFill>
                          <a:effectLst/>
                          <a:latin typeface="Consolas" panose="020B0609020204030204" pitchFamily="49" charset="0"/>
                        </a:rPr>
                        <a:t>myList.find</a:t>
                      </a:r>
                      <a:r>
                        <a:rPr lang="en-US" sz="1200" b="1" dirty="0">
                          <a:solidFill>
                            <a:srgbClr val="FF0000"/>
                          </a:solidFill>
                          <a:effectLst/>
                          <a:latin typeface="Consolas" panose="020B0609020204030204" pitchFamily="49" charset="0"/>
                        </a:rPr>
                        <a:t>(</a:t>
                      </a:r>
                      <a:r>
                        <a:rPr lang="en-US" sz="1200" b="1" dirty="0" err="1">
                          <a:solidFill>
                            <a:srgbClr val="FF0000"/>
                          </a:solidFill>
                          <a:effectLst/>
                          <a:latin typeface="Consolas" panose="020B0609020204030204" pitchFamily="49" charset="0"/>
                        </a:rPr>
                        <a:t>myList.begin</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myList.end</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find_value</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myList.insert</a:t>
                      </a:r>
                      <a:r>
                        <a:rPr lang="en-US" sz="1200" b="1" dirty="0">
                          <a:solidFill>
                            <a:srgbClr val="FF0000"/>
                          </a:solidFill>
                          <a:effectLst/>
                          <a:latin typeface="Consolas" panose="020B0609020204030204" pitchFamily="49" charset="0"/>
                        </a:rPr>
                        <a:t>(position, </a:t>
                      </a:r>
                      <a:r>
                        <a:rPr lang="en-US" sz="1200" b="1" dirty="0" err="1">
                          <a:solidFill>
                            <a:srgbClr val="FF0000"/>
                          </a:solidFill>
                          <a:effectLst/>
                          <a:latin typeface="Consolas" panose="020B0609020204030204" pitchFamily="49" charset="0"/>
                        </a:rPr>
                        <a:t>before_value</a:t>
                      </a:r>
                      <a:r>
                        <a:rPr lang="en-US" sz="1200" b="1" dirty="0">
                          <a:solidFill>
                            <a:srgbClr val="FF0000"/>
                          </a:solidFill>
                          <a:effectLst/>
                          <a:latin typeface="Consolas" panose="020B0609020204030204" pitchFamily="49" charset="0"/>
                        </a:rPr>
                        <a:t>);</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err="1">
                          <a:effectLst/>
                        </a:rPr>
                        <a:t>PrintList</a:t>
                      </a:r>
                      <a:r>
                        <a:rPr lang="en-US" sz="1600" b="1" dirty="0">
                          <a:effectLst/>
                        </a:rPr>
                        <a:t> </a:t>
                      </a:r>
                      <a:r>
                        <a:rPr lang="en-US" sz="1600" b="1" dirty="0">
                          <a:solidFill>
                            <a:srgbClr val="2407F7"/>
                          </a:solidFill>
                          <a:effectLst/>
                        </a:rPr>
                        <a:t>Now is the time.</a:t>
                      </a:r>
                    </a:p>
                    <a:p>
                      <a:pPr fontAlgn="t"/>
                      <a:r>
                        <a:rPr lang="en-US" sz="1600" b="1" dirty="0" err="1">
                          <a:effectLst/>
                        </a:rPr>
                        <a:t>InsertAfter</a:t>
                      </a:r>
                      <a:r>
                        <a:rPr lang="en-US" sz="1600" b="1" dirty="0">
                          <a:effectLst/>
                        </a:rPr>
                        <a:t> really is </a:t>
                      </a:r>
                      <a:r>
                        <a:rPr lang="en-US" sz="1600" b="1" dirty="0">
                          <a:solidFill>
                            <a:srgbClr val="2407F7"/>
                          </a:solidFill>
                          <a:effectLst/>
                        </a:rPr>
                        <a:t>OK</a:t>
                      </a:r>
                    </a:p>
                    <a:p>
                      <a:pPr fontAlgn="t"/>
                      <a:r>
                        <a:rPr lang="en-US" sz="1600" b="1" dirty="0" err="1">
                          <a:effectLst/>
                        </a:rPr>
                        <a:t>PrintList</a:t>
                      </a:r>
                      <a:r>
                        <a:rPr lang="en-US" sz="1600" b="1" dirty="0">
                          <a:effectLst/>
                        </a:rPr>
                        <a:t> </a:t>
                      </a:r>
                      <a:r>
                        <a:rPr lang="en-US" sz="1600" b="1" dirty="0">
                          <a:solidFill>
                            <a:srgbClr val="2407F7"/>
                          </a:solidFill>
                          <a:effectLst/>
                        </a:rPr>
                        <a:t>Now is really the time</a:t>
                      </a:r>
                    </a:p>
                    <a:p>
                      <a:pPr fontAlgn="t"/>
                      <a:r>
                        <a:rPr lang="en-US" sz="1600" b="1" dirty="0" err="1">
                          <a:effectLst/>
                        </a:rPr>
                        <a:t>InsertBefore</a:t>
                      </a:r>
                      <a:r>
                        <a:rPr lang="en-US" sz="1600" b="1" dirty="0">
                          <a:effectLst/>
                        </a:rPr>
                        <a:t> really is </a:t>
                      </a:r>
                      <a:r>
                        <a:rPr lang="en-US" sz="1600" b="1" dirty="0">
                          <a:solidFill>
                            <a:srgbClr val="2407F7"/>
                          </a:solidFill>
                          <a:effectLst/>
                        </a:rPr>
                        <a:t>OK</a:t>
                      </a:r>
                    </a:p>
                    <a:p>
                      <a:pPr fontAlgn="t"/>
                      <a:r>
                        <a:rPr lang="en-US" sz="1600" b="1" dirty="0" err="1">
                          <a:effectLst/>
                        </a:rPr>
                        <a:t>PrintList</a:t>
                      </a:r>
                      <a:r>
                        <a:rPr lang="en-US" sz="1600" b="1" dirty="0">
                          <a:effectLst/>
                        </a:rPr>
                        <a:t> </a:t>
                      </a:r>
                      <a:r>
                        <a:rPr lang="en-US" sz="1600" b="1" dirty="0">
                          <a:solidFill>
                            <a:srgbClr val="2407F7"/>
                          </a:solidFill>
                          <a:effectLst/>
                        </a:rPr>
                        <a:t>Now really is really the time.</a:t>
                      </a:r>
                      <a:endParaRPr lang="en-US" sz="1600" dirty="0">
                        <a:effectLst/>
                      </a:endParaRPr>
                    </a:p>
                    <a:p>
                      <a:pPr fontAlgn="t"/>
                      <a:r>
                        <a:rPr lang="en-US" sz="1600" b="1" dirty="0" err="1">
                          <a:effectLst/>
                        </a:rPr>
                        <a:t>InsertBefore</a:t>
                      </a:r>
                      <a:r>
                        <a:rPr lang="en-US" sz="1600" b="1" dirty="0">
                          <a:effectLst/>
                        </a:rPr>
                        <a:t> really pig </a:t>
                      </a:r>
                      <a:r>
                        <a:rPr lang="en-US" sz="1600" b="1" dirty="0">
                          <a:solidFill>
                            <a:srgbClr val="2407F7"/>
                          </a:solidFill>
                          <a:effectLst/>
                        </a:rPr>
                        <a:t>Not Found</a:t>
                      </a:r>
                      <a:endParaRPr lang="en-US" sz="1600" b="1"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1909415"/>
                  </a:ext>
                </a:extLst>
              </a:tr>
            </a:tbl>
          </a:graphicData>
        </a:graphic>
      </p:graphicFrame>
    </p:spTree>
    <p:extLst>
      <p:ext uri="{BB962C8B-B14F-4D97-AF65-F5344CB8AC3E}">
        <p14:creationId xmlns:p14="http://schemas.microsoft.com/office/powerpoint/2010/main" val="179758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46F9-9329-4DC1-9750-01E661B9A2D6}"/>
              </a:ext>
            </a:extLst>
          </p:cNvPr>
          <p:cNvSpPr>
            <a:spLocks noGrp="1"/>
          </p:cNvSpPr>
          <p:nvPr>
            <p:ph type="title"/>
          </p:nvPr>
        </p:nvSpPr>
        <p:spPr/>
        <p:txBody>
          <a:bodyPr/>
          <a:lstStyle/>
          <a:p>
            <a:r>
              <a:rPr lang="en-US" dirty="0"/>
              <a:t>Lab 04 – Iterator</a:t>
            </a:r>
          </a:p>
        </p:txBody>
      </p:sp>
      <p:sp>
        <p:nvSpPr>
          <p:cNvPr id="3" name="Footer Placeholder 2">
            <a:extLst>
              <a:ext uri="{FF2B5EF4-FFF2-40B4-BE49-F238E27FC236}">
                <a16:creationId xmlns:a16="http://schemas.microsoft.com/office/drawing/2014/main" id="{214927EF-EB95-45F7-AE10-BBB8680EA079}"/>
              </a:ext>
            </a:extLst>
          </p:cNvPr>
          <p:cNvSpPr>
            <a:spLocks noGrp="1"/>
          </p:cNvSpPr>
          <p:nvPr>
            <p:ph type="ftr" sz="quarter" idx="11"/>
          </p:nvPr>
        </p:nvSpPr>
        <p:spPr/>
        <p:txBody>
          <a:bodyPr/>
          <a:lstStyle/>
          <a:p>
            <a:r>
              <a:rPr lang="en-US"/>
              <a:t>Stacks (16)</a:t>
            </a:r>
            <a:endParaRPr lang="en-US" dirty="0"/>
          </a:p>
        </p:txBody>
      </p:sp>
      <p:sp>
        <p:nvSpPr>
          <p:cNvPr id="4" name="Slide Number Placeholder 3">
            <a:extLst>
              <a:ext uri="{FF2B5EF4-FFF2-40B4-BE49-F238E27FC236}">
                <a16:creationId xmlns:a16="http://schemas.microsoft.com/office/drawing/2014/main" id="{B89CA9F1-A16D-4C88-9716-C38363DBD5A1}"/>
              </a:ext>
            </a:extLst>
          </p:cNvPr>
          <p:cNvSpPr>
            <a:spLocks noGrp="1"/>
          </p:cNvSpPr>
          <p:nvPr>
            <p:ph type="sldNum" sz="quarter" idx="12"/>
          </p:nvPr>
        </p:nvSpPr>
        <p:spPr/>
        <p:txBody>
          <a:bodyPr/>
          <a:lstStyle/>
          <a:p>
            <a:fld id="{F59D9B86-AB8B-404F-8D86-C97B35C4C67E}" type="slidenum">
              <a:rPr lang="en-US"/>
              <a:pPr/>
              <a:t>8</a:t>
            </a:fld>
            <a:endParaRPr lang="en-US" dirty="0"/>
          </a:p>
        </p:txBody>
      </p:sp>
      <p:graphicFrame>
        <p:nvGraphicFramePr>
          <p:cNvPr id="6" name="Table 5">
            <a:extLst>
              <a:ext uri="{FF2B5EF4-FFF2-40B4-BE49-F238E27FC236}">
                <a16:creationId xmlns:a16="http://schemas.microsoft.com/office/drawing/2014/main" id="{A539FB23-F911-40D3-A5D8-570E631761DC}"/>
              </a:ext>
            </a:extLst>
          </p:cNvPr>
          <p:cNvGraphicFramePr>
            <a:graphicFrameLocks noGrp="1"/>
          </p:cNvGraphicFramePr>
          <p:nvPr>
            <p:extLst>
              <p:ext uri="{D42A27DB-BD31-4B8C-83A1-F6EECF244321}">
                <p14:modId xmlns:p14="http://schemas.microsoft.com/office/powerpoint/2010/main" val="1104559284"/>
              </p:ext>
            </p:extLst>
          </p:nvPr>
        </p:nvGraphicFramePr>
        <p:xfrm>
          <a:off x="452826" y="1341066"/>
          <a:ext cx="10167551" cy="2849880"/>
        </p:xfrm>
        <a:graphic>
          <a:graphicData uri="http://schemas.openxmlformats.org/drawingml/2006/table">
            <a:tbl>
              <a:tblPr/>
              <a:tblGrid>
                <a:gridCol w="5974868">
                  <a:extLst>
                    <a:ext uri="{9D8B030D-6E8A-4147-A177-3AD203B41FA5}">
                      <a16:colId xmlns:a16="http://schemas.microsoft.com/office/drawing/2014/main" val="4001662675"/>
                    </a:ext>
                  </a:extLst>
                </a:gridCol>
                <a:gridCol w="4192683">
                  <a:extLst>
                    <a:ext uri="{9D8B030D-6E8A-4147-A177-3AD203B41FA5}">
                      <a16:colId xmlns:a16="http://schemas.microsoft.com/office/drawing/2014/main" val="1404600656"/>
                    </a:ext>
                  </a:extLst>
                </a:gridCol>
              </a:tblGrid>
              <a:tr h="0">
                <a:tc>
                  <a:txBody>
                    <a:bodyPr/>
                    <a:lstStyle/>
                    <a:p>
                      <a:pPr algn="l"/>
                      <a:r>
                        <a:rPr lang="en-US" sz="1800" b="1" dirty="0">
                          <a:solidFill>
                            <a:srgbClr val="FFFFFF"/>
                          </a:solidFill>
                          <a:effectLst/>
                        </a:rPr>
                        <a:t>COMMAND / DESCRIPTION</a:t>
                      </a: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tc>
                  <a:txBody>
                    <a:bodyPr/>
                    <a:lstStyle/>
                    <a:p>
                      <a:pPr algn="l"/>
                      <a:r>
                        <a:rPr lang="en-US" sz="1800" b="1" dirty="0">
                          <a:solidFill>
                            <a:srgbClr val="FFFFFF"/>
                          </a:solidFill>
                          <a:effectLst/>
                        </a:rPr>
                        <a:t>EXAMPLE INPUT (Bold) / OUTPUT</a:t>
                      </a:r>
                      <a:endParaRPr lang="en-US" sz="1800" dirty="0">
                        <a:solidFill>
                          <a:srgbClr val="FFFFFF"/>
                        </a:solidFill>
                        <a:effectLst/>
                      </a:endParaRPr>
                    </a:p>
                  </a:txBody>
                  <a:tcPr marT="91440" marB="91440" anchor="ctr">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008000"/>
                    </a:solidFill>
                  </a:tcPr>
                </a:tc>
                <a:extLst>
                  <a:ext uri="{0D108BD9-81ED-4DB2-BD59-A6C34878D82A}">
                    <a16:rowId xmlns:a16="http://schemas.microsoft.com/office/drawing/2014/main" val="741376800"/>
                  </a:ext>
                </a:extLst>
              </a:tr>
              <a:tr h="926866">
                <a:tc>
                  <a:txBody>
                    <a:bodyPr/>
                    <a:lstStyle/>
                    <a:p>
                      <a:pPr fontAlgn="t">
                        <a:spcAft>
                          <a:spcPts val="600"/>
                        </a:spcAft>
                      </a:pPr>
                      <a:r>
                        <a:rPr lang="en-US" sz="2000" b="1" dirty="0">
                          <a:effectLst/>
                        </a:rPr>
                        <a:t>Erase </a:t>
                      </a:r>
                      <a:r>
                        <a:rPr lang="en-US" sz="2000" b="1" i="1" dirty="0">
                          <a:effectLst/>
                        </a:rPr>
                        <a:t>&lt;item&gt;</a:t>
                      </a:r>
                      <a:br>
                        <a:rPr lang="en-US" sz="1800" dirty="0">
                          <a:effectLst/>
                        </a:rPr>
                      </a:br>
                      <a:r>
                        <a:rPr lang="en-US" sz="1800" dirty="0">
                          <a:effectLst/>
                        </a:rPr>
                        <a:t>Delete the first occurrence of item in the linked list. (Call </a:t>
                      </a:r>
                      <a:r>
                        <a:rPr lang="en-US" sz="1800" b="1" dirty="0">
                          <a:effectLst/>
                        </a:rPr>
                        <a:t>erase(position)</a:t>
                      </a:r>
                      <a:r>
                        <a:rPr lang="en-US" sz="1800" dirty="0">
                          <a:effectLst/>
                        </a:rPr>
                        <a:t>)</a:t>
                      </a:r>
                    </a:p>
                    <a:p>
                      <a:pPr marL="174625" indent="-174625" fontAlgn="t">
                        <a:buFont typeface="Wingdings" panose="05000000000000000000" pitchFamily="2" charset="2"/>
                        <a:buChar char="§"/>
                      </a:pPr>
                      <a:r>
                        <a:rPr lang="en-US" sz="1800" dirty="0">
                          <a:effectLst/>
                        </a:rPr>
                        <a:t>Output "OK" if successful.</a:t>
                      </a:r>
                    </a:p>
                    <a:p>
                      <a:pPr marL="174625" indent="-174625" fontAlgn="t">
                        <a:buFont typeface="Wingdings" panose="05000000000000000000" pitchFamily="2" charset="2"/>
                        <a:buChar char="§"/>
                      </a:pPr>
                      <a:r>
                        <a:rPr lang="en-US" sz="1800" dirty="0">
                          <a:effectLst/>
                        </a:rPr>
                        <a:t>Throw an error "Not Found" if &lt;item&gt; is not found.</a:t>
                      </a:r>
                    </a:p>
                    <a:p>
                      <a:pPr fontAlgn="t"/>
                      <a:endParaRPr lang="en-US" sz="1200" b="1" dirty="0">
                        <a:effectLst/>
                        <a:latin typeface="Consolas" panose="020B0609020204030204" pitchFamily="49" charset="0"/>
                      </a:endParaRPr>
                    </a:p>
                    <a:p>
                      <a:pPr fontAlgn="t"/>
                      <a:r>
                        <a:rPr lang="en-US" sz="1200" b="1" dirty="0">
                          <a:solidFill>
                            <a:srgbClr val="FF0000"/>
                          </a:solidFill>
                          <a:effectLst/>
                          <a:latin typeface="Consolas" panose="020B0609020204030204" pitchFamily="49" charset="0"/>
                        </a:rPr>
                        <a:t>LinkedList::Iterator position;</a:t>
                      </a:r>
                    </a:p>
                    <a:p>
                      <a:pPr fontAlgn="t"/>
                      <a:r>
                        <a:rPr lang="en-US" sz="1200" b="1" dirty="0">
                          <a:solidFill>
                            <a:srgbClr val="FF0000"/>
                          </a:solidFill>
                          <a:effectLst/>
                          <a:latin typeface="Consolas" panose="020B0609020204030204" pitchFamily="49" charset="0"/>
                        </a:rPr>
                        <a:t>position = </a:t>
                      </a:r>
                      <a:r>
                        <a:rPr lang="en-US" sz="1200" b="1" dirty="0" err="1">
                          <a:solidFill>
                            <a:srgbClr val="FF0000"/>
                          </a:solidFill>
                          <a:effectLst/>
                          <a:latin typeface="Consolas" panose="020B0609020204030204" pitchFamily="49" charset="0"/>
                        </a:rPr>
                        <a:t>myList.find</a:t>
                      </a:r>
                      <a:r>
                        <a:rPr lang="en-US" sz="1200" b="1" dirty="0">
                          <a:solidFill>
                            <a:srgbClr val="FF0000"/>
                          </a:solidFill>
                          <a:effectLst/>
                          <a:latin typeface="Consolas" panose="020B0609020204030204" pitchFamily="49" charset="0"/>
                        </a:rPr>
                        <a:t>(</a:t>
                      </a:r>
                      <a:r>
                        <a:rPr lang="en-US" sz="1200" b="1" dirty="0" err="1">
                          <a:solidFill>
                            <a:srgbClr val="FF0000"/>
                          </a:solidFill>
                          <a:effectLst/>
                          <a:latin typeface="Consolas" panose="020B0609020204030204" pitchFamily="49" charset="0"/>
                        </a:rPr>
                        <a:t>myList.begin</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myList.end</a:t>
                      </a:r>
                      <a:r>
                        <a:rPr lang="en-US" sz="1200" b="1" dirty="0">
                          <a:solidFill>
                            <a:srgbClr val="FF0000"/>
                          </a:solidFill>
                          <a:effectLst/>
                          <a:latin typeface="Consolas" panose="020B0609020204030204" pitchFamily="49" charset="0"/>
                        </a:rPr>
                        <a:t>(), value); </a:t>
                      </a:r>
                      <a:r>
                        <a:rPr lang="en-US" sz="1200" b="1" dirty="0" err="1">
                          <a:solidFill>
                            <a:srgbClr val="FF0000"/>
                          </a:solidFill>
                          <a:effectLst/>
                          <a:latin typeface="Consolas" panose="020B0609020204030204" pitchFamily="49" charset="0"/>
                        </a:rPr>
                        <a:t>myList.erase</a:t>
                      </a:r>
                      <a:r>
                        <a:rPr lang="en-US" sz="1200" b="1" dirty="0">
                          <a:solidFill>
                            <a:srgbClr val="FF0000"/>
                          </a:solidFill>
                          <a:effectLst/>
                          <a:latin typeface="Consolas" panose="020B0609020204030204" pitchFamily="49" charset="0"/>
                        </a:rPr>
                        <a:t>(position);</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a:effectLst/>
                        </a:rPr>
                        <a:t>Insert Groot. happy </a:t>
                      </a:r>
                      <a:r>
                        <a:rPr lang="en-US" sz="1600" b="1" dirty="0" err="1">
                          <a:effectLst/>
                        </a:rPr>
                        <a:t>happy</a:t>
                      </a:r>
                      <a:r>
                        <a:rPr lang="en-US" sz="1600" b="1" dirty="0">
                          <a:effectLst/>
                        </a:rPr>
                        <a:t> am I</a:t>
                      </a:r>
                    </a:p>
                    <a:p>
                      <a:pPr fontAlgn="t"/>
                      <a:r>
                        <a:rPr lang="en-US" sz="1600" b="1" dirty="0" err="1">
                          <a:effectLst/>
                        </a:rPr>
                        <a:t>PrintList</a:t>
                      </a:r>
                      <a:r>
                        <a:rPr lang="en-US" sz="1600" b="1" dirty="0">
                          <a:effectLst/>
                        </a:rPr>
                        <a:t> </a:t>
                      </a:r>
                      <a:r>
                        <a:rPr lang="en-US" sz="1600" b="1" dirty="0">
                          <a:solidFill>
                            <a:srgbClr val="2407F7"/>
                          </a:solidFill>
                          <a:effectLst/>
                        </a:rPr>
                        <a:t>I am happy </a:t>
                      </a:r>
                      <a:r>
                        <a:rPr lang="en-US" sz="1600" b="1" dirty="0" err="1">
                          <a:solidFill>
                            <a:srgbClr val="2407F7"/>
                          </a:solidFill>
                          <a:effectLst/>
                        </a:rPr>
                        <a:t>happy</a:t>
                      </a:r>
                      <a:r>
                        <a:rPr lang="en-US" sz="1600" b="1" dirty="0">
                          <a:solidFill>
                            <a:srgbClr val="2407F7"/>
                          </a:solidFill>
                          <a:effectLst/>
                        </a:rPr>
                        <a:t> Groot.</a:t>
                      </a:r>
                    </a:p>
                    <a:p>
                      <a:pPr fontAlgn="t"/>
                      <a:r>
                        <a:rPr lang="en-US" sz="1600" b="1" dirty="0">
                          <a:effectLst/>
                        </a:rPr>
                        <a:t>Erase happy </a:t>
                      </a:r>
                      <a:r>
                        <a:rPr lang="en-US" sz="1600" b="1" dirty="0">
                          <a:solidFill>
                            <a:srgbClr val="2407F7"/>
                          </a:solidFill>
                          <a:effectLst/>
                        </a:rPr>
                        <a:t>OK</a:t>
                      </a:r>
                    </a:p>
                    <a:p>
                      <a:pPr fontAlgn="t"/>
                      <a:r>
                        <a:rPr lang="en-US" sz="1600" b="1" dirty="0">
                          <a:effectLst/>
                        </a:rPr>
                        <a:t>Erase dopey </a:t>
                      </a:r>
                      <a:r>
                        <a:rPr lang="en-US" sz="1600" b="1" dirty="0">
                          <a:solidFill>
                            <a:srgbClr val="2407F7"/>
                          </a:solidFill>
                          <a:effectLst/>
                        </a:rPr>
                        <a:t>Not Found</a:t>
                      </a:r>
                    </a:p>
                    <a:p>
                      <a:pPr fontAlgn="t"/>
                      <a:r>
                        <a:rPr lang="en-US" sz="1600" b="1" dirty="0" err="1">
                          <a:effectLst/>
                        </a:rPr>
                        <a:t>PrintList</a:t>
                      </a:r>
                      <a:r>
                        <a:rPr lang="en-US" sz="1600" b="1" dirty="0">
                          <a:effectLst/>
                        </a:rPr>
                        <a:t> </a:t>
                      </a:r>
                      <a:r>
                        <a:rPr lang="en-US" sz="1600" b="1" dirty="0">
                          <a:solidFill>
                            <a:srgbClr val="2407F7"/>
                          </a:solidFill>
                          <a:effectLst/>
                        </a:rPr>
                        <a:t>I am happy Groot.</a:t>
                      </a:r>
                      <a:endParaRPr lang="en-US" sz="1600"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18373"/>
                  </a:ext>
                </a:extLst>
              </a:tr>
            </a:tbl>
          </a:graphicData>
        </a:graphic>
      </p:graphicFrame>
      <p:graphicFrame>
        <p:nvGraphicFramePr>
          <p:cNvPr id="7" name="Table 6">
            <a:extLst>
              <a:ext uri="{FF2B5EF4-FFF2-40B4-BE49-F238E27FC236}">
                <a16:creationId xmlns:a16="http://schemas.microsoft.com/office/drawing/2014/main" id="{75304EAF-91C6-4646-8939-8C90A366D89F}"/>
              </a:ext>
            </a:extLst>
          </p:cNvPr>
          <p:cNvGraphicFramePr>
            <a:graphicFrameLocks noGrp="1"/>
          </p:cNvGraphicFramePr>
          <p:nvPr>
            <p:extLst>
              <p:ext uri="{D42A27DB-BD31-4B8C-83A1-F6EECF244321}">
                <p14:modId xmlns:p14="http://schemas.microsoft.com/office/powerpoint/2010/main" val="1240963945"/>
              </p:ext>
            </p:extLst>
          </p:nvPr>
        </p:nvGraphicFramePr>
        <p:xfrm>
          <a:off x="452826" y="4196245"/>
          <a:ext cx="10167551" cy="1752600"/>
        </p:xfrm>
        <a:graphic>
          <a:graphicData uri="http://schemas.openxmlformats.org/drawingml/2006/table">
            <a:tbl>
              <a:tblPr/>
              <a:tblGrid>
                <a:gridCol w="5974868">
                  <a:extLst>
                    <a:ext uri="{9D8B030D-6E8A-4147-A177-3AD203B41FA5}">
                      <a16:colId xmlns:a16="http://schemas.microsoft.com/office/drawing/2014/main" val="4001662675"/>
                    </a:ext>
                  </a:extLst>
                </a:gridCol>
                <a:gridCol w="4192683">
                  <a:extLst>
                    <a:ext uri="{9D8B030D-6E8A-4147-A177-3AD203B41FA5}">
                      <a16:colId xmlns:a16="http://schemas.microsoft.com/office/drawing/2014/main" val="1404600656"/>
                    </a:ext>
                  </a:extLst>
                </a:gridCol>
              </a:tblGrid>
              <a:tr h="677299">
                <a:tc>
                  <a:txBody>
                    <a:bodyPr/>
                    <a:lstStyle/>
                    <a:p>
                      <a:pPr fontAlgn="t">
                        <a:spcAft>
                          <a:spcPts val="600"/>
                        </a:spcAft>
                      </a:pPr>
                      <a:r>
                        <a:rPr lang="en-US" sz="2000" b="1" dirty="0">
                          <a:effectLst/>
                        </a:rPr>
                        <a:t>Replace </a:t>
                      </a:r>
                      <a:r>
                        <a:rPr lang="en-US" sz="2000" b="1" i="1" dirty="0">
                          <a:effectLst/>
                        </a:rPr>
                        <a:t>&lt;old&gt; &lt;new&gt;</a:t>
                      </a:r>
                      <a:br>
                        <a:rPr lang="en-US" sz="1800" dirty="0">
                          <a:effectLst/>
                        </a:rPr>
                      </a:br>
                      <a:r>
                        <a:rPr lang="en-US" sz="1800" dirty="0">
                          <a:effectLst/>
                        </a:rPr>
                        <a:t>Replace </a:t>
                      </a:r>
                      <a:r>
                        <a:rPr lang="en-US" sz="1800" b="1" i="1" u="sng" dirty="0">
                          <a:effectLst/>
                        </a:rPr>
                        <a:t>all</a:t>
                      </a:r>
                      <a:r>
                        <a:rPr lang="en-US" sz="1800" dirty="0">
                          <a:effectLst/>
                        </a:rPr>
                        <a:t> </a:t>
                      </a:r>
                      <a:r>
                        <a:rPr lang="en-US" sz="1800" i="1" dirty="0">
                          <a:effectLst/>
                        </a:rPr>
                        <a:t>&lt;old&gt;</a:t>
                      </a:r>
                      <a:r>
                        <a:rPr lang="en-US" sz="1800" dirty="0">
                          <a:effectLst/>
                        </a:rPr>
                        <a:t> elements with &lt;new&gt; element. (Call </a:t>
                      </a:r>
                      <a:r>
                        <a:rPr lang="en-US" sz="1800" b="1" dirty="0">
                          <a:effectLst/>
                        </a:rPr>
                        <a:t>replace(first, last, </a:t>
                      </a:r>
                      <a:r>
                        <a:rPr lang="en-US" sz="1800" b="1" dirty="0" err="1">
                          <a:effectLst/>
                        </a:rPr>
                        <a:t>old_value</a:t>
                      </a:r>
                      <a:r>
                        <a:rPr lang="en-US" sz="1800" b="1" dirty="0">
                          <a:effectLst/>
                        </a:rPr>
                        <a:t>, </a:t>
                      </a:r>
                      <a:r>
                        <a:rPr lang="en-US" sz="1800" b="1" dirty="0" err="1">
                          <a:effectLst/>
                        </a:rPr>
                        <a:t>new_value</a:t>
                      </a:r>
                      <a:r>
                        <a:rPr lang="en-US" sz="1800" b="1" dirty="0">
                          <a:effectLst/>
                        </a:rPr>
                        <a:t>)</a:t>
                      </a:r>
                      <a:r>
                        <a:rPr lang="en-US" sz="1800" dirty="0">
                          <a:effectLst/>
                        </a:rPr>
                        <a:t>)</a:t>
                      </a:r>
                    </a:p>
                    <a:p>
                      <a:pPr marL="174625" indent="-174625" fontAlgn="t">
                        <a:buFont typeface="Wingdings" panose="05000000000000000000" pitchFamily="2" charset="2"/>
                        <a:buChar char="§"/>
                      </a:pPr>
                      <a:r>
                        <a:rPr lang="en-US" sz="1800" dirty="0">
                          <a:effectLst/>
                        </a:rPr>
                        <a:t>Output "OK" if successful.</a:t>
                      </a:r>
                    </a:p>
                    <a:p>
                      <a:pPr fontAlgn="t"/>
                      <a:endParaRPr lang="en-US" sz="1200" b="1" dirty="0">
                        <a:effectLst/>
                        <a:latin typeface="Consolas" panose="020B0609020204030204" pitchFamily="49" charset="0"/>
                      </a:endParaRPr>
                    </a:p>
                    <a:p>
                      <a:pPr fontAlgn="t"/>
                      <a:r>
                        <a:rPr lang="en-US" sz="1200" b="1" dirty="0" err="1">
                          <a:solidFill>
                            <a:srgbClr val="FF0000"/>
                          </a:solidFill>
                          <a:effectLst/>
                          <a:latin typeface="Consolas" panose="020B0609020204030204" pitchFamily="49" charset="0"/>
                        </a:rPr>
                        <a:t>myList.replace</a:t>
                      </a:r>
                      <a:r>
                        <a:rPr lang="en-US" sz="1200" b="1" dirty="0">
                          <a:solidFill>
                            <a:srgbClr val="FF0000"/>
                          </a:solidFill>
                          <a:effectLst/>
                          <a:latin typeface="Consolas" panose="020B0609020204030204" pitchFamily="49" charset="0"/>
                        </a:rPr>
                        <a:t>(</a:t>
                      </a:r>
                      <a:r>
                        <a:rPr lang="en-US" sz="1200" b="1" dirty="0" err="1">
                          <a:solidFill>
                            <a:srgbClr val="FF0000"/>
                          </a:solidFill>
                          <a:effectLst/>
                          <a:latin typeface="Consolas" panose="020B0609020204030204" pitchFamily="49" charset="0"/>
                        </a:rPr>
                        <a:t>myList.begin</a:t>
                      </a:r>
                      <a:r>
                        <a:rPr lang="en-US" sz="1200" b="1" dirty="0">
                          <a:solidFill>
                            <a:srgbClr val="FF0000"/>
                          </a:solidFill>
                          <a:effectLst/>
                          <a:latin typeface="Consolas" panose="020B0609020204030204" pitchFamily="49" charset="0"/>
                        </a:rPr>
                        <a:t>(), </a:t>
                      </a:r>
                      <a:r>
                        <a:rPr lang="en-US" sz="1200" b="1" dirty="0" err="1">
                          <a:solidFill>
                            <a:srgbClr val="FF0000"/>
                          </a:solidFill>
                          <a:effectLst/>
                          <a:latin typeface="Consolas" panose="020B0609020204030204" pitchFamily="49" charset="0"/>
                        </a:rPr>
                        <a:t>myList.end</a:t>
                      </a:r>
                      <a:r>
                        <a:rPr lang="en-US" sz="1200" b="1" dirty="0">
                          <a:solidFill>
                            <a:srgbClr val="FF0000"/>
                          </a:solidFill>
                          <a:effectLst/>
                          <a:latin typeface="Consolas" panose="020B0609020204030204" pitchFamily="49" charset="0"/>
                        </a:rPr>
                        <a:t>(), "too", "very");</a:t>
                      </a: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tc>
                  <a:txBody>
                    <a:bodyPr/>
                    <a:lstStyle/>
                    <a:p>
                      <a:pPr fontAlgn="t"/>
                      <a:r>
                        <a:rPr lang="en-US" sz="1600" b="1" dirty="0">
                          <a:effectLst/>
                        </a:rPr>
                        <a:t>Insert Groot. happy </a:t>
                      </a:r>
                      <a:r>
                        <a:rPr lang="en-US" sz="1600" b="1" dirty="0" err="1">
                          <a:effectLst/>
                        </a:rPr>
                        <a:t>happy</a:t>
                      </a:r>
                      <a:r>
                        <a:rPr lang="en-US" sz="1600" b="1" dirty="0">
                          <a:effectLst/>
                        </a:rPr>
                        <a:t> am I</a:t>
                      </a:r>
                    </a:p>
                    <a:p>
                      <a:pPr fontAlgn="t"/>
                      <a:r>
                        <a:rPr lang="en-US" sz="1600" b="1" dirty="0">
                          <a:effectLst/>
                        </a:rPr>
                        <a:t>Replace happy sad </a:t>
                      </a:r>
                      <a:r>
                        <a:rPr lang="en-US" sz="1600" b="1" dirty="0">
                          <a:solidFill>
                            <a:srgbClr val="2407F7"/>
                          </a:solidFill>
                          <a:effectLst/>
                        </a:rPr>
                        <a:t>OK</a:t>
                      </a:r>
                    </a:p>
                    <a:p>
                      <a:pPr fontAlgn="t"/>
                      <a:r>
                        <a:rPr lang="en-US" sz="1600" b="1" dirty="0" err="1">
                          <a:effectLst/>
                        </a:rPr>
                        <a:t>PrintList</a:t>
                      </a:r>
                      <a:r>
                        <a:rPr lang="en-US" sz="1600" b="1" dirty="0">
                          <a:effectLst/>
                        </a:rPr>
                        <a:t> </a:t>
                      </a:r>
                      <a:r>
                        <a:rPr lang="en-US" sz="1600" b="1" dirty="0">
                          <a:solidFill>
                            <a:srgbClr val="2407F7"/>
                          </a:solidFill>
                          <a:effectLst/>
                        </a:rPr>
                        <a:t>I am sad </a:t>
                      </a:r>
                      <a:r>
                        <a:rPr lang="en-US" sz="1600" b="1" dirty="0" err="1">
                          <a:solidFill>
                            <a:srgbClr val="2407F7"/>
                          </a:solidFill>
                          <a:effectLst/>
                        </a:rPr>
                        <a:t>sad</a:t>
                      </a:r>
                      <a:r>
                        <a:rPr lang="en-US" sz="1600" b="1" dirty="0">
                          <a:solidFill>
                            <a:srgbClr val="2407F7"/>
                          </a:solidFill>
                          <a:effectLst/>
                        </a:rPr>
                        <a:t> Groot.</a:t>
                      </a:r>
                      <a:endParaRPr lang="en-US" sz="1600" dirty="0">
                        <a:effectLst/>
                      </a:endParaRPr>
                    </a:p>
                  </a:txBody>
                  <a:tcPr marT="91440" marB="91440">
                    <a:lnL w="3810" cap="flat" cmpd="sng" algn="ctr">
                      <a:solidFill>
                        <a:srgbClr val="000000"/>
                      </a:solidFill>
                      <a:prstDash val="solid"/>
                      <a:round/>
                      <a:headEnd type="none" w="med" len="med"/>
                      <a:tailEnd type="none" w="med" len="med"/>
                    </a:lnL>
                    <a:lnR w="3810" cap="flat" cmpd="sng" algn="ctr">
                      <a:solidFill>
                        <a:srgbClr val="000000"/>
                      </a:solidFill>
                      <a:prstDash val="solid"/>
                      <a:round/>
                      <a:headEnd type="none" w="med" len="med"/>
                      <a:tailEnd type="none" w="med" len="med"/>
                    </a:lnR>
                    <a:lnT w="3810" cap="flat" cmpd="sng" algn="ctr">
                      <a:solidFill>
                        <a:srgbClr val="000000"/>
                      </a:solidFill>
                      <a:prstDash val="solid"/>
                      <a:round/>
                      <a:headEnd type="none" w="med" len="med"/>
                      <a:tailEnd type="none" w="med" len="med"/>
                    </a:lnT>
                    <a:lnB w="381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1678672"/>
                  </a:ext>
                </a:extLst>
              </a:tr>
            </a:tbl>
          </a:graphicData>
        </a:graphic>
      </p:graphicFrame>
    </p:spTree>
    <p:extLst>
      <p:ext uri="{BB962C8B-B14F-4D97-AF65-F5344CB8AC3E}">
        <p14:creationId xmlns:p14="http://schemas.microsoft.com/office/powerpoint/2010/main" val="261614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04 – Iterator</a:t>
            </a:r>
          </a:p>
        </p:txBody>
      </p:sp>
      <p:sp>
        <p:nvSpPr>
          <p:cNvPr id="3" name="Content Placeholder 2"/>
          <p:cNvSpPr>
            <a:spLocks noGrp="1"/>
          </p:cNvSpPr>
          <p:nvPr>
            <p:ph sz="quarter" idx="1"/>
          </p:nvPr>
        </p:nvSpPr>
        <p:spPr/>
        <p:txBody>
          <a:bodyPr/>
          <a:lstStyle/>
          <a:p>
            <a:r>
              <a:rPr lang="en-US" sz="2200" dirty="0"/>
              <a:t>Step 1 - Begin with Lab03: Linked List. Verify the following commands: </a:t>
            </a:r>
          </a:p>
          <a:p>
            <a:pPr lvl="1"/>
            <a:r>
              <a:rPr lang="en-US" sz="1800" dirty="0"/>
              <a:t>Clear</a:t>
            </a:r>
          </a:p>
          <a:p>
            <a:pPr lvl="1"/>
            <a:r>
              <a:rPr lang="en-US" sz="1800" dirty="0"/>
              <a:t>Insert</a:t>
            </a:r>
          </a:p>
          <a:p>
            <a:pPr lvl="1"/>
            <a:r>
              <a:rPr lang="en-US" sz="1800" dirty="0" err="1"/>
              <a:t>PrintList</a:t>
            </a:r>
            <a:r>
              <a:rPr lang="en-US" sz="1800" dirty="0"/>
              <a:t>.</a:t>
            </a:r>
          </a:p>
          <a:p>
            <a:r>
              <a:rPr lang="en-US" sz="2200" dirty="0"/>
              <a:t>Step 2 - Add nested Iterator class to your linked list class. </a:t>
            </a:r>
          </a:p>
          <a:p>
            <a:pPr lvl="1"/>
            <a:r>
              <a:rPr lang="en-US" sz="1800" dirty="0"/>
              <a:t>Add a nested iterator class as a public member of the linked list class. Create the appropriate constructors / destructor.</a:t>
            </a:r>
          </a:p>
          <a:p>
            <a:pPr lvl="1"/>
            <a:r>
              <a:rPr lang="en-US" sz="1800" dirty="0"/>
              <a:t>Add begin() and end() functions to the linked list class that return corresponding instantiated iterators.</a:t>
            </a:r>
          </a:p>
          <a:p>
            <a:pPr lvl="1"/>
            <a:r>
              <a:rPr lang="en-US" sz="1800" dirty="0"/>
              <a:t>Overload the iterator dereferencing ("*") operator to return a linked list element.</a:t>
            </a:r>
          </a:p>
          <a:p>
            <a:pPr lvl="1"/>
            <a:r>
              <a:rPr lang="en-US" sz="1800" dirty="0"/>
              <a:t>Overload the iterator pre-increment ("++") operator to move the iterator to the next linked list element.</a:t>
            </a:r>
          </a:p>
          <a:p>
            <a:pPr lvl="1"/>
            <a:r>
              <a:rPr lang="en-US" sz="1800" dirty="0"/>
              <a:t>Overload the iterator not equal ("!=") operator to compare two iterators and return a bool result.</a:t>
            </a:r>
          </a:p>
          <a:p>
            <a:r>
              <a:rPr lang="en-US" sz="2200" dirty="0"/>
              <a:t>Step 3 - When you've completed the incremental testing, test your program with the provided test cases.</a:t>
            </a:r>
          </a:p>
        </p:txBody>
      </p:sp>
      <p:sp>
        <p:nvSpPr>
          <p:cNvPr id="4" name="Footer Placeholder 3"/>
          <p:cNvSpPr>
            <a:spLocks noGrp="1"/>
          </p:cNvSpPr>
          <p:nvPr>
            <p:ph type="ftr" sz="quarter" idx="11"/>
          </p:nvPr>
        </p:nvSpPr>
        <p:spPr/>
        <p:txBody>
          <a:bodyPr/>
          <a:lstStyle/>
          <a:p>
            <a:r>
              <a:rPr lang="en-US"/>
              <a:t>Stacks (16)</a:t>
            </a:r>
            <a:endParaRPr lang="en-US" dirty="0"/>
          </a:p>
        </p:txBody>
      </p:sp>
      <p:sp>
        <p:nvSpPr>
          <p:cNvPr id="5" name="Slide Number Placeholder 4"/>
          <p:cNvSpPr>
            <a:spLocks noGrp="1"/>
          </p:cNvSpPr>
          <p:nvPr>
            <p:ph type="sldNum" sz="quarter" idx="12"/>
          </p:nvPr>
        </p:nvSpPr>
        <p:spPr/>
        <p:txBody>
          <a:bodyPr/>
          <a:lstStyle/>
          <a:p>
            <a:fld id="{0D7B5496-982B-480A-8085-B08F2CA91C21}" type="slidenum">
              <a:rPr lang="en-US"/>
              <a:pPr/>
              <a:t>9</a:t>
            </a:fld>
            <a:endParaRPr lang="en-US" dirty="0"/>
          </a:p>
        </p:txBody>
      </p:sp>
    </p:spTree>
    <p:extLst>
      <p:ext uri="{BB962C8B-B14F-4D97-AF65-F5344CB8AC3E}">
        <p14:creationId xmlns:p14="http://schemas.microsoft.com/office/powerpoint/2010/main" val="1185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2179</TotalTime>
  <Words>4566</Words>
  <Application>Microsoft Office PowerPoint</Application>
  <PresentationFormat>Custom</PresentationFormat>
  <Paragraphs>554</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Comic Sans MS</vt:lpstr>
      <vt:lpstr>Consolas</vt:lpstr>
      <vt:lpstr>Courier New</vt:lpstr>
      <vt:lpstr>Tw Cen MT</vt:lpstr>
      <vt:lpstr>Wingdings</vt:lpstr>
      <vt:lpstr>CS 235 Theme</vt:lpstr>
      <vt:lpstr>PowerPoint Presentation</vt:lpstr>
      <vt:lpstr>PowerPoint Presentation</vt:lpstr>
      <vt:lpstr>Tip #16: Iterator Requirements</vt:lpstr>
      <vt:lpstr>PowerPoint Presentation</vt:lpstr>
      <vt:lpstr>The iterator</vt:lpstr>
      <vt:lpstr>Lab 04 – Iterator</vt:lpstr>
      <vt:lpstr>Lab 04 – Iterator</vt:lpstr>
      <vt:lpstr>Lab 04 – Iterator</vt:lpstr>
      <vt:lpstr>Lab 04 – Iterator</vt:lpstr>
      <vt:lpstr>Lab 04 – Iterator</vt:lpstr>
      <vt:lpstr>Step 1 – Verify LinkedList Class</vt:lpstr>
      <vt:lpstr>Step 2 – Add a Nested Iterator</vt:lpstr>
      <vt:lpstr>Step 3 – Implement Functionality</vt:lpstr>
      <vt:lpstr>Output of Iterator Lab</vt:lpstr>
      <vt:lpstr>PowerPoint Presentation</vt:lpstr>
      <vt:lpstr>Standard Library Containers</vt:lpstr>
      <vt:lpstr>PowerPoint Presentation</vt:lpstr>
      <vt:lpstr>The Algorithm Library</vt:lpstr>
      <vt:lpstr>PowerPoint Presentation</vt:lpstr>
      <vt:lpstr>PowerPoint Presentation</vt:lpstr>
      <vt:lpstr>PowerPoint Presentation</vt:lpstr>
      <vt:lpstr>Function Objects (functors)</vt:lpstr>
      <vt:lpstr>Function Objects (functor)</vt:lpstr>
      <vt:lpstr>PowerPoint Presentation</vt:lpstr>
      <vt:lpstr>The Stack</vt:lpstr>
      <vt:lpstr>Abstract Data Type</vt:lpstr>
      <vt:lpstr>Abstract Data Type</vt:lpstr>
      <vt:lpstr>Stack Abstract Data Type</vt:lpstr>
      <vt:lpstr>A Stack of Strings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91</cp:revision>
  <dcterms:created xsi:type="dcterms:W3CDTF">2020-07-19T21:27:39Z</dcterms:created>
  <dcterms:modified xsi:type="dcterms:W3CDTF">2022-02-10T03:34:36Z</dcterms:modified>
</cp:coreProperties>
</file>